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735" autoAdjust="0"/>
    <p:restoredTop sz="94660"/>
  </p:normalViewPr>
  <p:slideViewPr>
    <p:cSldViewPr>
      <p:cViewPr varScale="1">
        <p:scale>
          <a:sx n="46" d="100"/>
          <a:sy n="46" d="100"/>
        </p:scale>
        <p:origin x="-8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32E1D5-C4A4-4BFD-A29C-52738CDA5CCC}" type="datetimeFigureOut">
              <a:rPr lang="en-US" smtClean="0"/>
              <a:pPr/>
              <a:t>4/15/2013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4EABE8-47B9-4BF3-960D-2DF9679A51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EABE8-47B9-4BF3-960D-2DF9679A515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44FB1DF-D445-430E-9FD1-9BAA2A599026}" type="datetimeFigureOut">
              <a:rPr lang="en-US" smtClean="0"/>
              <a:pPr/>
              <a:t>4/15/2013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4FB1DF-D445-430E-9FD1-9BAA2A599026}"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4FB1DF-D445-430E-9FD1-9BAA2A599026}"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4FB1DF-D445-430E-9FD1-9BAA2A599026}"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44FB1DF-D445-430E-9FD1-9BAA2A599026}"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4FB1DF-D445-430E-9FD1-9BAA2A599026}"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44FB1DF-D445-430E-9FD1-9BAA2A599026}" type="datetimeFigureOut">
              <a:rPr lang="en-US" smtClean="0"/>
              <a:pPr/>
              <a:t>4/15/2013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4FB1DF-D445-430E-9FD1-9BAA2A599026}" type="datetimeFigureOut">
              <a:rPr lang="en-US" smtClean="0"/>
              <a:pPr/>
              <a:t>4/15/2013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4FB1DF-D445-430E-9FD1-9BAA2A599026}" type="datetimeFigureOut">
              <a:rPr lang="en-US" smtClean="0"/>
              <a:pPr/>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4FB1DF-D445-430E-9FD1-9BAA2A599026}"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44FB1DF-D445-430E-9FD1-9BAA2A599026}"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E7AB65C-4023-4CF6-B149-2F28A4DD15E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4FB1DF-D445-430E-9FD1-9BAA2A599026}" type="datetimeFigureOut">
              <a:rPr lang="en-US" smtClean="0"/>
              <a:pPr/>
              <a:t>4/15/2013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E7AB65C-4023-4CF6-B149-2F28A4DD15E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audio" Target="../media/audio3.wav"/><Relationship Id="rId7" Type="http://schemas.openxmlformats.org/officeDocument/2006/relationships/image" Target="../media/image4.pn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3.gif"/><Relationship Id="rId11" Type="http://schemas.openxmlformats.org/officeDocument/2006/relationships/image" Target="../media/image8.png"/><Relationship Id="rId5" Type="http://schemas.openxmlformats.org/officeDocument/2006/relationships/image" Target="../media/image2.gif"/><Relationship Id="rId10" Type="http://schemas.openxmlformats.org/officeDocument/2006/relationships/image" Target="../media/image7.png"/><Relationship Id="rId4" Type="http://schemas.openxmlformats.org/officeDocument/2006/relationships/slideLayout" Target="../slideLayouts/slideLayout2.xml"/><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audio" Target="../media/audio4.wav"/><Relationship Id="rId1" Type="http://schemas.openxmlformats.org/officeDocument/2006/relationships/tags" Target="../tags/tag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audio" Target="../media/audio5.wav"/><Relationship Id="rId5" Type="http://schemas.openxmlformats.org/officeDocument/2006/relationships/image" Target="../media/image14.png"/><Relationship Id="rId4" Type="http://schemas.openxmlformats.org/officeDocument/2006/relationships/image" Target="../media/image13.gif"/></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media/audio6.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72200" y="1676400"/>
            <a:ext cx="2521634" cy="914400"/>
          </a:xfrm>
        </p:spPr>
        <p:txBody>
          <a:bodyPr>
            <a:normAutofit/>
          </a:bodyPr>
          <a:lstStyle/>
          <a:p>
            <a:r>
              <a:rPr lang="en-US" dirty="0" smtClean="0"/>
              <a:t>Achilles  </a:t>
            </a:r>
            <a:endParaRPr lang="en-US" dirty="0"/>
          </a:p>
        </p:txBody>
      </p:sp>
      <p:sp>
        <p:nvSpPr>
          <p:cNvPr id="5" name="Subtitle 4"/>
          <p:cNvSpPr>
            <a:spLocks noGrp="1"/>
          </p:cNvSpPr>
          <p:nvPr>
            <p:ph type="subTitle" idx="1"/>
          </p:nvPr>
        </p:nvSpPr>
        <p:spPr>
          <a:xfrm>
            <a:off x="0" y="2819400"/>
            <a:ext cx="8693834" cy="4419600"/>
          </a:xfrm>
        </p:spPr>
        <p:txBody>
          <a:bodyPr/>
          <a:lstStyle/>
          <a:p>
            <a:r>
              <a:rPr lang="en-US" dirty="0" smtClean="0"/>
              <a:t>The story of Achilles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05000"/>
            <a:ext cx="9144000" cy="4526280"/>
          </a:xfrm>
        </p:spPr>
        <p:txBody>
          <a:bodyPr>
            <a:normAutofit lnSpcReduction="10000"/>
          </a:bodyPr>
          <a:lstStyle/>
          <a:p>
            <a:pPr>
              <a:buNone/>
            </a:pPr>
            <a:endParaRPr lang="en-US" dirty="0" smtClean="0"/>
          </a:p>
          <a:p>
            <a:pPr>
              <a:buNone/>
            </a:pPr>
            <a:r>
              <a:rPr lang="en-US" dirty="0" smtClean="0"/>
              <a:t>		</a:t>
            </a:r>
            <a:r>
              <a:rPr lang="en-US" dirty="0" smtClean="0">
                <a:solidFill>
                  <a:srgbClr val="FF0000"/>
                </a:solidFill>
              </a:rPr>
              <a:t>Achilles was the son of </a:t>
            </a:r>
            <a:r>
              <a:rPr lang="en-US" dirty="0" err="1" smtClean="0">
                <a:solidFill>
                  <a:srgbClr val="FF0000"/>
                </a:solidFill>
              </a:rPr>
              <a:t>Peleus</a:t>
            </a:r>
            <a:r>
              <a:rPr lang="en-US" dirty="0" smtClean="0">
                <a:solidFill>
                  <a:srgbClr val="FF0000"/>
                </a:solidFill>
              </a:rPr>
              <a:t> and Thetis. </a:t>
            </a:r>
            <a:r>
              <a:rPr lang="en-US" dirty="0" err="1" smtClean="0">
                <a:solidFill>
                  <a:srgbClr val="FF0000"/>
                </a:solidFill>
              </a:rPr>
              <a:t>Peleus</a:t>
            </a:r>
            <a:r>
              <a:rPr lang="en-US" dirty="0" smtClean="0">
                <a:solidFill>
                  <a:srgbClr val="FF0000"/>
                </a:solidFill>
              </a:rPr>
              <a:t> was king in Greece, Thetis was a Nymph. When Achilles was still young his mother dipped him in a river with special magic water.  The magic worked, now Achilles could not be harmed, except for one heel  which his mother held him by when she dipped him in</a:t>
            </a:r>
            <a:r>
              <a:rPr lang="en-US" dirty="0" smtClean="0"/>
              <a:t>.     </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a:p>
        </p:txBody>
      </p:sp>
      <p:pic>
        <p:nvPicPr>
          <p:cNvPr id="6146" name="Picture 2" descr="Animated clip art image of open ocean waves in the water with a glimpse of land in the distant horizon"/>
          <p:cNvPicPr>
            <a:picLocks noChangeAspect="1" noChangeArrowheads="1" noCrop="1"/>
          </p:cNvPicPr>
          <p:nvPr/>
        </p:nvPicPr>
        <p:blipFill>
          <a:blip r:embed="rId5" cstate="print"/>
          <a:srcRect/>
          <a:stretch>
            <a:fillRect/>
          </a:stretch>
        </p:blipFill>
        <p:spPr bwMode="auto">
          <a:xfrm>
            <a:off x="4038600" y="4257675"/>
            <a:ext cx="4533900" cy="2600325"/>
          </a:xfrm>
          <a:prstGeom prst="rect">
            <a:avLst/>
          </a:prstGeom>
          <a:noFill/>
        </p:spPr>
      </p:pic>
      <p:pic>
        <p:nvPicPr>
          <p:cNvPr id="4" name="Content Placeholder 3" descr="dancing baby.gif"/>
          <p:cNvPicPr>
            <a:picLocks noChangeAspect="1"/>
          </p:cNvPicPr>
          <p:nvPr/>
        </p:nvPicPr>
        <p:blipFill>
          <a:blip r:embed="rId6" cstate="print"/>
          <a:stretch>
            <a:fillRect/>
          </a:stretch>
        </p:blipFill>
        <p:spPr>
          <a:xfrm rot="10800000">
            <a:off x="5486400" y="4800600"/>
            <a:ext cx="1066800" cy="847725"/>
          </a:xfrm>
          <a:prstGeom prst="rect">
            <a:avLst/>
          </a:prstGeom>
        </p:spPr>
      </p:pic>
      <p:pic>
        <p:nvPicPr>
          <p:cNvPr id="5" name="baby_cry.wav">
            <a:hlinkClick r:id="" action="ppaction://media"/>
          </p:cNvPr>
          <p:cNvPicPr>
            <a:picLocks noRot="1" noChangeAspect="1"/>
          </p:cNvPicPr>
          <p:nvPr>
            <a:wavAudioFile r:embed="rId1" name="baby_cry.wav"/>
          </p:nvPr>
        </p:nvPicPr>
        <p:blipFill>
          <a:blip r:embed="rId7" cstate="print"/>
          <a:stretch>
            <a:fillRect/>
          </a:stretch>
        </p:blipFill>
        <p:spPr>
          <a:xfrm flipV="1">
            <a:off x="8686800" y="6096000"/>
            <a:ext cx="152400" cy="304800"/>
          </a:xfrm>
          <a:prstGeom prst="rect">
            <a:avLst/>
          </a:prstGeom>
        </p:spPr>
      </p:pic>
      <p:pic>
        <p:nvPicPr>
          <p:cNvPr id="2" name="Picture 2" descr="http://www.mythagora.com/encyctxt/images/peleus200.jpg"/>
          <p:cNvPicPr>
            <a:picLocks noChangeAspect="1" noChangeArrowheads="1"/>
          </p:cNvPicPr>
          <p:nvPr/>
        </p:nvPicPr>
        <p:blipFill>
          <a:blip r:embed="rId8" cstate="print"/>
          <a:srcRect/>
          <a:stretch>
            <a:fillRect/>
          </a:stretch>
        </p:blipFill>
        <p:spPr bwMode="auto">
          <a:xfrm>
            <a:off x="2209800" y="304800"/>
            <a:ext cx="1905000" cy="1828800"/>
          </a:xfrm>
          <a:prstGeom prst="rect">
            <a:avLst/>
          </a:prstGeom>
          <a:noFill/>
        </p:spPr>
      </p:pic>
      <p:sp>
        <p:nvSpPr>
          <p:cNvPr id="7" name="TextBox 6"/>
          <p:cNvSpPr txBox="1"/>
          <p:nvPr/>
        </p:nvSpPr>
        <p:spPr>
          <a:xfrm>
            <a:off x="1981200" y="0"/>
            <a:ext cx="2514600" cy="381000"/>
          </a:xfrm>
          <a:prstGeom prst="rect">
            <a:avLst/>
          </a:prstGeom>
          <a:noFill/>
        </p:spPr>
        <p:txBody>
          <a:bodyPr wrap="square" rtlCol="0">
            <a:spAutoFit/>
          </a:bodyPr>
          <a:lstStyle/>
          <a:p>
            <a:r>
              <a:rPr lang="en-US" dirty="0" smtClean="0"/>
              <a:t>               </a:t>
            </a:r>
            <a:r>
              <a:rPr lang="en-US" dirty="0" err="1" smtClean="0"/>
              <a:t>Peleus</a:t>
            </a:r>
            <a:endParaRPr lang="en-US" dirty="0"/>
          </a:p>
        </p:txBody>
      </p:sp>
      <p:sp>
        <p:nvSpPr>
          <p:cNvPr id="6148" name="AutoShape 4" descr="data:image/jpeg;base64,/9j/4AAQSkZJRgABAQAAAQABAAD/2wCEAAkGBxQTEhUUExQWFhUXFhsbGBgYGRsaIBgdGh4aGhwcIRwaHCghGCAlIh8aITEhJSkrLi4wGB8zODMsNygtLisBCgoKDg0OGhAQGywkICQsLCwxLCwsLCwsLC8sLCwsLCwsLCwsLCwsLCwsLCwsLCwsLCwsLCwsLCwsLCwsLCwsLP/AABEIAMgAyAMBIgACEQEDEQH/xAAbAAAABwEAAAAAAAAAAAAAAAAAAgMEBQYHAf/EAEAQAAEDAgQEBAMFBwQBBAMAAAECAxEAIQQSMUEFIlFhBhNxgTKRoUKxweHwFCNSYnLR8QczgpIVFlNjsoOiwv/EABkBAAIDAQAAAAAAAAAAAAAAAAECAAMEBf/EACwRAAICAQMDAwIGAwAAAAAAAAABAhEDEiExBEFREyJhcfAygZGhscEUgtH/2gAMAwEAAhEDEQA/AM9AVzAc1pVFoAsNe/vRGUiL6WA9DfTaPxp7iUARPbLl6b36G0ehpEYbrqLkq72EfI0oRTDuJCyqB8KoAVEa+599aQZBJjlPLv2pcIUQm4zHYwdNf12pNmJGVROlwCIVG30FAIl5QNyPp+dBKBpMdOYi29LFtJVMp5dR/F1HX3pNKLqAEpKhp1EmPn+rUCHWm+68u8HS3XaAdaMXzaFqt1vvbaDFIrB0Fgrc7Tfan/CuHh91LZcDabBbipIR8osahBV3Bt+WHFPrBNsoQDY7m4ifpTFWHUh1SA8f+pEEzYiTp67VIeIsMW1eXMgHYyFDaCPXvpUHhW13KAVQoSR9nr3jQe4pUhtVjvEvutnKYi3/AC6GTRP/ACCgoExIOpM6T8j70/4lh8i1MuhYKSAZsUGLi0ggzqKiVshM2KrA6CI3nS2tMKPl8fdKYClADSVlQ1n4VJttudKQVxVyUiEqLd0AiR3kfaGlNSEqjVJvbUC9rxMAetILOp0iB6a276G9QhJr8QOJXmyN3vZCIOxjl1296TPF1QTZJMzCbGfQiNKY4tc5RATlGovmkzPr/airQQFqgcigDJuCJB9e9SiWOVcQXcFyIFrK5u1vvruHx6klMpzgTIObKZ6yb/lSYSE5+aVDQp0I3PWmySTbaPlU0ojbH+L4wpZSpKAgBWiOXbc7+lJjHrOZACiCZssz6Ce5+lNc5gD10jeI2O9EWuVEJ0A1MaDqKlAseucRcUuSVDrCla9aTcxCkkpkkfyrn5Hfa1M0uzmTEQNhBN9DOutGURoJHX07ddtd6NEsdMcSKYlAUUzGa4vcgiL+87aU5xPFypxLgZaSAbJSIT8qiVrmMw9f1r70HVmbga2jf9aVKJbJPF8RWQAfLSUmZCesW76UKi0pJG/y0F/812hRLJ8uHMNDCVaj03GlIFwm+nwi8nrc0HlpgGZAO0XTED/lYm/aiMnLc6gTA6WIM/P60QimIsbQIAghUg9yduvbSjeaYlKIgAT95jb86Djg+0ALaC8gzN5vOg96SbVAUbwTykG1jebem9u9AgushXS4kFJHS4y/LU2jvRGm4gGQDBkqFgbf3M0m04BGsxljSDP0oYYqUowmVEwABIvYRE7xHtUILFpKoKBeQBqZOkfltUtjk+QgIJhS/iNtToO1BnBJwyUuOLSHVSEtAZlI/nUfsqiah+JYlSVQ4qFkScyTySJAkmSNL1ACOOxCiCgkZRpoY6+g+laR4B4AWGfMdnM7lVlV9lInKD3uT71EeDvCKlKTiMSDAjy0KF1RoVA6JFoTvrbe/nvWPPlv2o29Phr3SM68W8AGHIU2P3JPw/wn+HsDtSn/AKPKkQMQFKMKSiCQkbzeZvV8xDCHAUOCUqEHb67etZfxrAHDurCieTmsQnN0IMHLP3g0+HI5bMXPiUXdCjfgvEqSoFCQc95V+o6+9QvF+FPMKIW0SE7jQ+/tSr3GXVAJcdcKAZkEgkm+s9hHzp23x9biS1iD5iL3VqmADPf0PSr/AHGZ6SCUyqxAlM5QepsI+ZFKKbyKQsqSoBOYgxqJERO/Tarhh+N4TCteUy2lxarLU7y21I0MSdgIppieO4FlRXh8NmcIEFfwpUJi0nS+lHU/AdK8ld4ji0qWSkASIKrKk6g20OtNPM6mRvIEXnpWhcWwWG4gwh1LjbLs81xYxBBTKZOl6jWPDmFdlGFxOZ5F1LIzCDbQCAPSTQU1yyPG09ilLA5jOZM/TXqY9L0q2sCJSFAETeL3MTFqU4jw1xlxTSkcydYkyJsoK6Vx7AupT8DoComUKid1aXA609iUxs2tOaVcqSTBSAY9AT99GaX8RMED+LSVT37HrpSTsZiDe5gjoDb50UtAydgJObVO0d6IBRMkWSYNrzfcDvR4VlBIsFEAkDUZZGu0jbekkEmwIETBjU6xajOrsFJKQbgiOb3J13+dQgUPEHQz0B1B0nraaFGfaUkpz3zoChFrHT7qFQhNoCcxKzn2zGeYkG99vyooXEhsyJ0tHcQfam6EmeWQLgT7W+utdU2IknmAGWLz1Fun40AhW20yehHKVWIvr6+lH8sWMm8QkDXTXpOs0/8A/GK/Zw8F2KoKSDcTABJPWabYdkrOQpWXDcAJkzHSbCN6FhaaJnC+G33siQpqCBzZgopBnYcxNtr1P8M4P5JUk4cOCQPNQPjv8IBMtj67HSobh/C0FmHsNijEk5bCDZMINydz/akHycOFoadeSReFgoj+XKlXT7VI23wPFVuxdXgx995xKHUNBKuZLhJWJvOUXgaTVm4F4JZw6vNcPnO7KUmAI3CZMnuTr0rP8Dxt9LocS5zbnqNSL/dWl8E8SN4kahLn8JOvcTr6VVm16di7D6eomlq+dE1oxSRRCq9hWE3nQL1W/HXBg8wVj4mgT1JSfiT32PtVkJpNYmJ/L0oxlpdglHUqMTW8VjmIKgIF1XmIPtEAd6CCIJSVZBqFEe0jTb6VK+LeFnDvKn/bUCpszqJumf5ZF+kVX0KF84J6KEjLedN50vptXUjJSVo5MouLpiqGSqYSeW5KjEWkECg0wok6iJUZE6AE2m+uldIFrdZJ3vvsTXEOAXgGPUa6eoH40wpxDxJUpSUnOlQMpix6RprbWus41xv94hzKubFFuxnrbag06k5gpNlaEqiI1I7xRHmpWoCEgzoPeOxi3tUJwTWG8XYrICX0piYUUyoj5XO3W9E4HxN93FMJXiFc7gGZauURqMosZ0qDDqgm5sZ1t0uLfP2oBsKUCklUEAq0EmyR20tUpBvySfHOCrQ+o+WpDBdUlLik5UmJ/HT1qFsJ0JmCNem+2/yrSPBWPdxeFxjOIXmScqUrUfhKgq1+4SaqPirh62XEJWhATk5PLMggGLkgSZ7TfehF3swyikrRCuAmfv0i9ccQrb6fj0opMHXUyY/tShaKZ0JBygTJNtRTCB8sE325SbTY7a2vQo2FjzEZhIC0qV3ANx7xXKhCTeIAKgU3tGXoRuTY/wB6TxKFAyvUiSNwk6XG1GTEEiTlIknbU6aE2PpFGU2bhShbmImTQCT/ABVYTgmEqjmAMazbp6kUy8O+al3zGVtoWlEjzlBKb8p1+LrHYUzxWNU62nVIbgIB+0B+caWpnhiDBJAMa3N7X9BSpUPKVsveP4uVJPmcQbQOiG59pChYW0qr8QxCE5lBxToI+NScp+RUTuKsPhpsKTnThmEgEgvvLJGeAohII7gwNJqUxGFRiQWUL85akyHQAlDI6gDrflkz1EVW5KLHUXNbGboN9wVCU6SZ060dDigbgiLm/N7d6mOM4FIW2wwS6sHK44eUKcMfCNABaPeknPDzqf2nOUSxlCoUVXUfTsadziu4ixyfCLJ4X8amzeIBIPwqvJ6nv3FXltxK0hSSCk6EVkvG+COYVLZUrP5jeZITyluIlOt9Rf6U78MeIHmlJSmV5r5SQJABJ10PfvWfJiU1qgaceZ43pmacKMRTPhvFG305kSFbpOop0o9qxtNbM2ppq0RfiTgacWyUGyxdCv4VDr2Oh/Ksfew62nFJdSAUylSTsdPfsfStzBqA8X+GxikhbYAfTodMw/hJ27HarunzaXpfBn6jDrVrkyND1r7A6W3n76UQ0CmSsC2h395t2pJ9soWpC0lKgogg/ZOkev8AalG08yVNj/jM6aquPWuic84t64nRImOp6fy+u1JhJhNilKpET0ifTWlXgcoESDcfLcRb/NIuEEASTtFtO1EB1KxAGkb6xb9adq42gGEwOYiwufbQfOgmygSYvsR8oIigmQRCv6YOm0bbxNQgiu4iY694++r14uW7xBOEW00ohDRBAIVlXYElRjXKNapeNAUtREiIBuFRAAJkASNTIHQVbf8ATDDZ8UopCQltBJBVEk2HuLwRpSy4vwNHwVHE4dbTikKSQRqDtv8Ar0rraBzG+UJVlEgEaQTA1Fpj6VYPF/D30vF3FZSlfwlFwB/BMDQaSLxNVZbcfEI69vnp70yditU6FEtSk5RmhMkgfD6/S9CiFSTbT9daFGgEo4IPcapBmf8Al8vlRvMIASVAd4JuNtLi0UniWTAgiPaQentXC5aDJJmSCDHp03mlGOuOWBHNJIvadN64gFIkm5i21tielHcYU3HMMxnewFh11mRHaiKdn4ioEEAW6/2/GgAMuNyDmvOpgbdo0qc8J493PkQSFOcsfZIOkgC+950mobEOWAzWtI6ETYWtroKvngThnP5kHKgEpzRMuAQLAXygqP8AWmq8rSi7LcSbkqJrC+HkNuYdXmICGsxJWYK3FRzd9NK5iuE4d5OJSXVpDikrcKuUAJzKOUqAlJv1NxUmxhIJWeZxXxL6DZKR9lPvToVg9RJ7nQ0PsVvxFwt5ZexCU+cGmg2y02kqUnPEqUBOxt69qgVeGm14hnDIVleQ3meWAFQTeCDblsPerk9wZhw5i0kLGikDIoeikwRUdiuAued5jb7h82EPZsp/dgaCwM6wetWLIq2dCODfKM7wa32SlaSpI5si7AKymFRJ5hJFvvq58M8djLlxCOeBdG/4Cm/GGUOsuYh5CmWwA3hmiIVa+ZSdt7etUrH4ZxlQadTaAQDaAqIjpNWx05dpclM9WHePBs+AxrbyM7S8wmOkHuNRS4NZB4b4yvBO54ztrEK1v07BQ/GtVwGPbxCM7Ssw0PVPYjasubE4P4NOLKsiIfxf4aTiUFbcJeyxJAIWLGCdjb4h13rL38E4lzyQlWYLUBKYUZiJv0AMTAk3NbeTFMMdgA6UrIAdTOVW+U7HqD0qzD1On2yEzdOp+5GRcR4W8xdyQD8J+IE7pkG2u9NP2n+URe3tHStJxC0Ziy6EgkfAvRQ6idR6VF4zwow6SUqcTN7KCtd+aT9a2xmmZJYWuCjBwSvXmEdN977iiIlUQDmg2vMbWSJ/zVw/9ExGR8gjSW/Xoq5pqPAixEPptocqgfmDT6kJ6U/BVCkTqBI1m3XWl8WoJtkg5L5zmuftJAAAB2qyYjwU6syX0GeoUdo1NzakMT4NxCjOdCoAAlR0G1xR1R8g9Ka7Fl/1BQv9gwiGm1ONJQlxbiRYQkADWYuTMdKzlMzMkhV80TpIJ6mJ+taPwt/iSfJbLjJbQpIiJKkg6Ex0nSj+JeEs4p/zlPKSkJylAUlMETmBUfaRVcZadh3jb3MxU9JBUZiwJ6DQR0oVcncTgMNdtAeWIAM5gJ0lRsPyNCn1fAjgls2QC7GFAiJ9f1MChCkCFpuoct+tER8NgDcWifgmY6C+lKuvZiMsSLT17do60RRFsKUYH2gJE6xp8qUQSCrOZI5QDMz+QH1pBaYOvYETMncCbUrBsZAJO+t7z1qAH/CcGp9YHxH4UTuq+Uf0xJPYGtfwGFDTaW0kmBcnVR3UfXptptVP/wBN+EQFYkzBGRqdwDzq9zYe9Xfeuf1OS3pOh02OlqYzxHEIcDLSQtwiVXIS2OqiNzsN6j8fx9SMMh5XlIzzlSkEkwbiToQLHWJNSTOCiYURJmQEgk9zF+1MsZwFtaVJKWlArzwtueawMZVJKZi8fjSwlBbDzUnwNleIFBtDjrSily48uVaDNIi5t9kgG2pp9wjj7GIkNLkiJSbG4J030Omkd6DuFcKmz5bIyE5ShxweWkjLOQghUDS401oYXhzn7Qp91aVHJkbQlOUISSFK1JJJMfLvAk9DRIOadENxzBKbdVi8QpWJSkwywkERmNp1sIGk3iq74vZUpKXH74h0nM3/AO0kwUg99a0bHKWGlltxLaostWiepPpWf8VfR+wrDedxIcQHMQoQXVGbCbgVMUm2mNlitDKajMmYMWgjaxNj99SPDeJOMLS40qFEwBsQDcGYkXi9MlpKVFXLZRF/f7PodetN1iZ6Ab9K6LSkqZy03F2jXvD3ipvE8iobeGqCbH0J/V96mlCKxkPrShKi6FEDLknmb1AGlx90irRwDx5kOR8FTcfEPiRGxB+Ie81gzdK1vD9Dfh6pPafJceKcPbxKC26mQdDuD1B+yazDj/h53CuBBJUlxXIsSAs7BV7KvOsX+WtMrStIUhQUk3BF6R4lgG8Q0pp1MpUL9iND2IqnDneN0+C7NgU1a5MRTiHAYzrSZk8xHtM04HHHwJDygZ0n7pmnPiTw+5hF5HOZCv8Abciyu39Wlqh3JlVrkSQBNh93tXVi4yVo5j1RdMlUeJcWJHmbxdI069q6vxRi7griAR8I6x9O1RuHWUqGk3TqRc2mRrE6UQJkklSlpSIkC9h3MATFHSvANcvJL4XxHiyUlLnODKRlCiqZ20MfjVy4x4dVjFMLebThyhvM+71mIQLRYSSTpm+ee8KxTjCkuIUQtPwjWw0n8BUpx7jeKxA8pbgWgIClBv4QAJuBc5Z0NpHYUrjvsFS23Jf/AMhwhP7oMLKUkEOa5yJ1uDGv5UKqbWIyZkKzBBMLSkAKV7kHLHS9Cjp+Rb+AxHYRqR1Ok/XSjLUFc5NwbkjXobelcbSMpzAAwMqiYiP5R8Ui14pus9SL20t+YFEA6YuFRl7KP2YvbpUlwbhDjziW02Ls80fAgEFatZ0Me4qOYSjzEpIJSCActyQTzZZgBR2JrUPA/DW221OtyoPEnOqMwSCcqIFhA16n2qrNPRGy3DDXNIsDDKG0pbQISgBKR0A0o9dUKKTXJbvc6yVAmu62oA1xRvUIBayDa8n0rppJagLkdO8UZQtb9CiQTxY/drugcp/3Lp9x0qh+KApTAPmJUylSUoyDKiTJOUbwBr61d+LNNqYWHG1OICZKE6qjQCqT4vedOHZC0JZBPK0nVKYMen3ntVmP8S+omT8DKW+mTIi6ZM9uk13ClOf94uEyM0DYXI6zQxgOYEmTsPTb50mFXkA2F4O+x0MXvauqcgV4nxFTzgWtOWwCUgQEITZKRF7f3NIgLcICRmUIF5PoAD+FLO4lSlFxyVqMlRVck6AncmrZ/pmEoU664UjK0cq1mAki5JtaxAn1oTlpjY2OGuVEO7jcRh0+UvM2LhJQcsgbpVbOPnqKt3gfjK3yth5xSlt5VJVEFaTZQPWDF+9Sa8K4txLOIWXW8QytTiXIPlLQE8yP4RzRHasmS6tpSFoUUrgEEaiQD71n0rNFprfyaW3had7G443DoeQptxIUhQuPxB2I2NZP4h4Q5gnEJWQtpRlDhAPYgjYjpub1cfC3i9OIKWngEOmAhU8rhO38iu2h+lWPF4BLiVNvJzpOYFJER27EfOs0JTwSqXBfOMM6tcmFvNQrmuNQRv6Chhsx5QjMSYAiTmVAsBuYAqf8TeH14M5VDzGVf7bkadQdknT51XXF9eblERaDtPaulGSkrRzpwcXTBBnKDEfeLfr1rqH1N3TCTbTe8360UKkEkEXmx06W7etBDWhkAEwSRpcAm19/WmFDyko1MlRkRoLQQZvMm0CI1M0KI4jKVAEHYEHXWhUAP8Q+VQVKCwLJHwmNTtYX3nSlGktpBzyVlHKEzqdyZGlNcswTEDbsJ3pMiwmwkH26jqdflQCOCtJJOg21Fu3fep3w54qcwYyBAdTrCiUlJNzcTr0NV3PqNjY9RBt/TN6OyACB6yev9x99BpPZhTa3RdnfHDryhlSEX0BzQOhESqTabG2lXbgmKW6w2txJQsi4OusA6DUAHSsm4JiVMOB5InyzICiQLWibwTP0rUOE8UefaDq8PAUJTDkGCdswIVA6xNtKxZ8d7Kkbenyd92SY9aL5V829NsPjFKVk/Z3kCPjWWyJ6ciifenc1kkmnRsi7VhpoER6CuJVE0UHelGCs5UglF9TAmTGwqqYxh19jM8jK++rK23pkTOp6evQVbSNNLfSoXi2EU2pzFozrdS0UpbiRe1gLzTLd/IK/QzXiOGClqCEZcp+EEnSxubkWn3qObQQbDaSImAOvbvWkcQ4W2pzCsKTDimiVBCspBN725hYi+nvVewvAwrDuLD8ZFhCwQbSY1mt0OoSW5hn00m/aVSYtMTYnX/NXzw7g0hvyFpU08lPmoJuCtRQUSNMoyJ1MHMelO+E+GsKy+WYK3vKzoUu6QIsQKs2AeKWQ7icjawOc2AAvAnf0qrL1Or8KLcPTaN5PcgPFniIMo5C2rEOJCVFKVFKW7yMxNpJV1N9BFZninsxKzAkWgHQbCakfFfFf2nErcGbKYCQrpAi2w7VDgmAOhNvWJ9q2Yo1FN8mHLK5PwHb3tboq0+lX3wn43IytYpZU0AEpfiVIiwCxqtOozajvVAM7g9b9/Wh8NwqSO1tBvvNxHamnBTVMWE3B2jeXWW32ilWRxlY6ylQ6gj79qy/xZ4YdwgzJlzD7LgSjsrqL/FTPw94hcwyiWXAgKupCxmQsiwJEyk31HTerrgPH7RBTiWigXBUn962rrIsR6EGsaxzwv27rwbXOGVe7Z+TKCLA9dNx29KWw2H8xQQlJzHfNrbvHsKvHiDw9glIW/hHWrEZ2Srrpl3QTe0EaaVSUsrs6jOBmsoBXLEbgWrZCamtjHODhyWXD+BD5C1vvJw7sp8ttZBkaqKzMp2gAHvQqpuLJzZ+ZRgyZJG+pO8zQp6Ymw4JgdotI16xXFrMnXp87gdt6M0lIKc0wQTtfSIokZjymAZ+K3v8AfQIB4wLKJm5F7HbXU96UBk2Jn7U27k0UPETE+pN/yPel3RAiNxNpkG9jqLHvOtQgspUQkKzpAmLwCdbfrWtQ4PxBxTeHbKfLUEy5MTkTAFvs5pETflNZbgcZ5K0ry5rTEAx36Eitk4ZhA20kfaUkFR1lUSTO+tZeq0qKb5NfS220h2bUPSiKoBVc06Ica3rnpaizRiagQpPSuzFFH1NAgzraNKhBE4dJcDmQBaRAXF8pmQOn50ze4CyoPiCP2iC5B1Im4nTWfc1JSD7fjXFGjqa4JVhWcOhOWBdKAgE3OURadahvFGBaXkexCj5TQJKZsST01k6VN0V3DoWMq0pUJBgiRI3oRlUrI1aoybxTw7yy09ypTiElaUJ+ymbA9NRFQLiYnX3tf0NanxvCpVh8Y9i0lEnKyJuEpsgjpmM+1ZlicOpJGdJBCQYVrEa++tdXBk1Rp9jl9Tj0ytdxNTkgggGSCCSSRAIgGdL/AEFJ5bTPp670cCAe4oMuJBOdJUCCICspnY3B0O29aDMJtyICQcx6dTQw7pSQpBykXF9PzoiifluK62ATEx0tvsKhFd7GgY4O4vD/ALQlpGIaSkBSWVeWtogSqUgcx3+VUwLZEll95swLKGv/ACbP1IFXXGDE8Lw6C04ghQSZAgpMTcE33v2qn8W4oXlla20JUfiCJSAq3MUjf/NUYJJr2rY0dRFprU96GT2JJEFRV0nf1m8UKKBNpEwfW0W+8ihV5nDZTePhPrbpSgRYzHW+usQOp/tXFCTYza8269TeL0ROqbwDaegGv4XqEOsyREAye3prtSilZoAk5R8IAECTN+m9J5wJJE37/rrT1zGKLYaAGVJGnoexv6UCBGCU8ydkkXPwgxvoa0bwl4sQ7DKxkVyhJURCp1A+npNZgVG24+70+dHChFxrsd/7Uk4Kapjwm4O0bwE339MpB+WtIpnMZUnLFhvbeayjh/H8SzHlvqIRB5/3iU7ADNdPsRpUiPHWKPxBle9kqSSZ3IVvWV9GuzNS6zyjTUj8q4xKtL3jlvWWNeM8SElJCVOE2JNkjZOTRRPU/nRMb4pfcOZQShMwEtjKBAEd9b9dRoaT/Dfkf/MXg1pTJ3EUmRWONKkBxbSFpzZTK9SkTBGU5SZmR1rR/B7oVhEFKUpAWsBCTIQMxhJUbkgQJOsTVeXp/Tjqssw9Qskqom4rhotdUqspqAob0DRZoFVQgljuHtPBAeTnCFZgDYT3A19DVW8RcP8A257ErXLaMM3kQuPiVdSj3Aj6irZmor6QtKkKulQIIO4OtWY8jg9vvyJOCkqMg42xBQ83h/JZcT+7TnU7pqStV5PoPSoZwxsO9ba/w4H9mCIQhhc5YmU5SI/zUOjgrDrmOC8OJTlyGCBdBNoiYit0esvdowy6PwzKRB7dJ/GrTwng7TJWccFNqDYLI0KlGSCO0U5RwJl3h3ntNypLhzRM5N7bRY0w8S4hbqGApWdCUEMLIjMibg/zJIANWufqbLbyVrH6fue/gYcX4s46EhSswTMDWNL+/wCFRgQTfWxm/wBTQULxt+utBO4sKujFRVIzyk5O2KofV5OSE5QvMTAzEqGWJ1ItppQpF9Jm8+/4dqFMAXAgCDJ37dq46LnYdPS0dtKD0AECNretHaQSbKA7kQB79vxoECeZzSCAbiRtsb/SlcDi/LUFJyhQmO8/T/FIC4H3ERSzaJMaCDI6CNb61CAIkcomSc3pb5TsK6ymxVItF5vJO3WNT60qghJIscsR/n9e1GeHLE3EyDrsB2vfTSL0AhEszYqi2p+7vS7TQBSSSEalWpgakAa6U2BUBmgzsqdCN64lSU3Oki1QA6AMwVpjUWt+u3rXC4T3P9P5U+Y4bmw5fDjdtG0mXNb27a+lMSuDMxoQdNLHsmbfKoECv4hqLdNT9KtX+nvEw284xdSXeZsxHMkc3LJyyO/2aqicQkJVKJkggkjaZtvNvl3ovD3nEqQpqS6hRUIueWSfaM00k4a4uJZjnokmbYugDImm/D8el9lDyPhWAf6TuPY2roBmSfYfq9cVqnR2VvuLKF6KRXZrk1AhQdoo6AIiiiuDU/qaBAwFGCopITeTMmfTtRlJ7xUAJcPwiGUFDKQhJJVA6nf8qT4nwdvFM+W6mEg8qkgAoUZMj8dqXYcChINpif1rSeMxyGQVuqyISJzH7u57U6lLVa5FcVpp8GQ8X4G4y95Lllkwk2AWk2BBVpfWdKjEJIN03NhO1+m9bAOGnHJJxaShsj9y1PMgG5cPRREQNhM1ReI+Gg06pK3wtoJKy40jzlIExzpCxl9Zrq4s6ns+UcrLgcN1wyqGP1vQp45g4SlUjKftDSek0Ku1FOliQkz/AI0mlFJA7R9k3j7h+hR2yZ5Redeo6fnT3C8LWuMqFTEixlQ3gC+u57UQEWo/2tTnh3DXX1BLSCqVBMjS+l9KunCPCSmszryU5EpJUCMyldIGiem5vVyaeLTQUtA8wJCQkGRmOiUnoTH1NUT6iMUX48EpFBZ8DYhUgqSB3STfte/Y71INeA20tKWtw2SSIgCNtJMk7TVtxJKW0NZypxw5Src7uK7QJjYSkV3GGXGWgNSXCOiW4gf9ij/qayvq5PhGqPSQXJCo8GYZJSlSZWoFSrk5YgQJOkmO8Uzx/AcIytQyFSW8KtxwTeSoJbg7Gc3tFWfBqzOPOfzBtJ7NzP8A+6lf9ar/ABVvzEYkJjNiMS1h0nWEt2UfZRX/ANaEM03LdjzwQjHZDDw3gG328M480g+Y86lwQE8wTmaiLgQVSAb2NSfFOFIbeS3h20tqXhniiACPMbKVAwqbxae9J8UPlt43yxH7NiGXkf0hCBHySRUh4lxIbcwLw+EYjLMfZdTH4D5UZZJOar5/i0COOKjX0DcawX7bhGvLSlPnKaU4QEpKUfEq+/SO4pDBcQYwrhD7LbKlcqXkJ5XB0JA5DESn3onhZXlPYnCGIacztn/43Lx7H/7GpgsIcQptxIWkm6TcflVM8ml6HwXRxqS1Lkrngclp7FYMHM2k+YyoGeRRPf0PqDVrCYNUzifhv9mdQ7hlK+EjJOVQn+E3B00I+dLs8edTyrfQlf8ABiWy2fZxJyq+QpskVkeqDBjbgtM0W1zpA9aIR9ajGcdilXGHZcH/AMeIB/8A5oysdiAL4JZN/gcQofWD9Kp9OX20W60SFdio1OOfJIGCeBGkqQAddTmkDTY0R13HHVGFZHVbhVGu0Ch6Uu9fqDWvklorpsJNh3tVTxGOymHuKIB0yMNiZ7Ek/dSf7MhwZkYfEYj+fEOFtH/X7Q9qf0fL/b/tC+p4X7k7jOMtoWGkJU66r4UIE9pPQfqRUc8635yXH82IxKRyYZshaWepnSZ+0qItrrRsJwVS0kKdS03/AOxhU+WD2U5GZf0qW4dhmmkBLLYbTuBv6nU+/Wmc8cV7d39/ewFCcn7vv7+Ro5g3Xkk4lyGyP9hkmD2WvVz0ED1qQw2VvKhpCUIicqQAPpvQbOXlJEKNvfauwRf+GxHUVnlOT2LowS3O4bDoRnyoQkrPPlSBmjqB6mhQdciD13+6u0NyFS8H+GiEh15GVZnLmMri0EDRqLwbqvtAq3YXCpbEISBOsbnqSbqPc1yhWrPmk3Rnw4YRjfcimcccViihBIZw6jnjRxeiQSNYOY5f5AdxD4L8x4n7DNhG7ihf/qLf8jXKFDKqdeEHFur+QuEHmPuOapbHlN+13FfPKn/hRRichxOJNw2Mif8A8YKj81qj/jQoUnevoizsLcNHk4dJUZLbeZZP8UFS/rNQ3C2VZsCg/ZZXiF/1LsP/ALGuUKaHDf1/gWXK/IfMsBzF41s6OMMz8nE/iPlUVi3SvhLTirqa8tR6gtLyn8a5Qpk91/r/AAK+/wCZJcVSG+JMODR5txs9ynmH0qVnn9RPyrtCqcn4Yv4/tluPuMOJoKlDqBNOMGmUKQsBQB0UJF+xrlCq1wWP+iOd8MYQlavKyRu2Sja+hpFHA0eXn87EpHQLBi/dP50KFN6006sDxQa4ON+HWlQS7iFAgmC4L/JIo+H8M4ISfJCjH21KV95oUKjz5LqyRwwq6JfDYZtoJyNoSP5UgX9YpWblOxuP7UKFK23yFJCWHEEeke4pVAhRGxuPxoUKUIYdDXErv3GvfvQoUQCLhgyOlx/bpQoUKdESP//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50" name="AutoShape 6" descr="data:image/jpeg;base64,/9j/4AAQSkZJRgABAQAAAQABAAD/2wCEAAkGBxQTEhUUExQWFhUXFhsbGBgYGRsaIBgdGh4aGhwcIRwaHCghGCAlIh8aITEhJSkrLi4wGB8zODMsNygtLisBCgoKDg0OGhAQGywkICQsLCwxLCwsLCwsLC8sLCwsLCwsLCwsLCwsLCwsLCwsLCwsLCwsLCwsLCwsLCwsLCwsLP/AABEIAMgAyAMBIgACEQEDEQH/xAAbAAAABwEAAAAAAAAAAAAAAAAAAgMEBQYHAf/EAEAQAAEDAgQEBAMFBwQBBAMAAAECAxEAIQQSMUEFIlFhBhNxgTKRoUKxweHwFCNSYnLR8QczgpIVFlNjsoOiwv/EABkBAAIDAQAAAAAAAAAAAAAAAAECAAMEBf/EACwRAAICAQMDAwIGAwAAAAAAAAABAhEDEiExBEFREyJhcfAygZGhscEUgtH/2gAMAwEAAhEDEQA/AM9AVzAc1pVFoAsNe/vRGUiL6WA9DfTaPxp7iUARPbLl6b36G0ehpEYbrqLkq72EfI0oRTDuJCyqB8KoAVEa+599aQZBJjlPLv2pcIUQm4zHYwdNf12pNmJGVROlwCIVG30FAIl5QNyPp+dBKBpMdOYi29LFtJVMp5dR/F1HX3pNKLqAEpKhp1EmPn+rUCHWm+68u8HS3XaAdaMXzaFqt1vvbaDFIrB0Fgrc7Tfan/CuHh91LZcDabBbipIR8osahBV3Bt+WHFPrBNsoQDY7m4ifpTFWHUh1SA8f+pEEzYiTp67VIeIsMW1eXMgHYyFDaCPXvpUHhW13KAVQoSR9nr3jQe4pUhtVjvEvutnKYi3/AC6GTRP/ACCgoExIOpM6T8j70/4lh8i1MuhYKSAZsUGLi0ggzqKiVshM2KrA6CI3nS2tMKPl8fdKYClADSVlQ1n4VJttudKQVxVyUiEqLd0AiR3kfaGlNSEqjVJvbUC9rxMAetILOp0iB6a276G9QhJr8QOJXmyN3vZCIOxjl1296TPF1QTZJMzCbGfQiNKY4tc5RATlGovmkzPr/airQQFqgcigDJuCJB9e9SiWOVcQXcFyIFrK5u1vvruHx6klMpzgTIObKZ6yb/lSYSE5+aVDQp0I3PWmySTbaPlU0ojbH+L4wpZSpKAgBWiOXbc7+lJjHrOZACiCZssz6Ce5+lNc5gD10jeI2O9EWuVEJ0A1MaDqKlAseucRcUuSVDrCla9aTcxCkkpkkfyrn5Hfa1M0uzmTEQNhBN9DOutGURoJHX07ddtd6NEsdMcSKYlAUUzGa4vcgiL+87aU5xPFypxLgZaSAbJSIT8qiVrmMw9f1r70HVmbga2jf9aVKJbJPF8RWQAfLSUmZCesW76UKi0pJG/y0F/812hRLJ8uHMNDCVaj03GlIFwm+nwi8nrc0HlpgGZAO0XTED/lYm/aiMnLc6gTA6WIM/P60QimIsbQIAghUg9yduvbSjeaYlKIgAT95jb86Djg+0ALaC8gzN5vOg96SbVAUbwTykG1jebem9u9AgushXS4kFJHS4y/LU2jvRGm4gGQDBkqFgbf3M0m04BGsxljSDP0oYYqUowmVEwABIvYRE7xHtUILFpKoKBeQBqZOkfltUtjk+QgIJhS/iNtToO1BnBJwyUuOLSHVSEtAZlI/nUfsqiah+JYlSVQ4qFkScyTySJAkmSNL1ACOOxCiCgkZRpoY6+g+laR4B4AWGfMdnM7lVlV9lInKD3uT71EeDvCKlKTiMSDAjy0KF1RoVA6JFoTvrbe/nvWPPlv2o29Phr3SM68W8AGHIU2P3JPw/wn+HsDtSn/AKPKkQMQFKMKSiCQkbzeZvV8xDCHAUOCUqEHb67etZfxrAHDurCieTmsQnN0IMHLP3g0+HI5bMXPiUXdCjfgvEqSoFCQc95V+o6+9QvF+FPMKIW0SE7jQ+/tSr3GXVAJcdcKAZkEgkm+s9hHzp23x9biS1iD5iL3VqmADPf0PSr/AHGZ6SCUyqxAlM5QepsI+ZFKKbyKQsqSoBOYgxqJERO/Tarhh+N4TCteUy2lxarLU7y21I0MSdgIppieO4FlRXh8NmcIEFfwpUJi0nS+lHU/AdK8ld4ji0qWSkASIKrKk6g20OtNPM6mRvIEXnpWhcWwWG4gwh1LjbLs81xYxBBTKZOl6jWPDmFdlGFxOZ5F1LIzCDbQCAPSTQU1yyPG09ilLA5jOZM/TXqY9L0q2sCJSFAETeL3MTFqU4jw1xlxTSkcydYkyJsoK6Vx7AupT8DoComUKid1aXA609iUxs2tOaVcqSTBSAY9AT99GaX8RMED+LSVT37HrpSTsZiDe5gjoDb50UtAydgJObVO0d6IBRMkWSYNrzfcDvR4VlBIsFEAkDUZZGu0jbekkEmwIETBjU6xajOrsFJKQbgiOb3J13+dQgUPEHQz0B1B0nraaFGfaUkpz3zoChFrHT7qFQhNoCcxKzn2zGeYkG99vyooXEhsyJ0tHcQfam6EmeWQLgT7W+utdU2IknmAGWLz1Fun40AhW20yehHKVWIvr6+lH8sWMm8QkDXTXpOs0/8A/GK/Zw8F2KoKSDcTABJPWabYdkrOQpWXDcAJkzHSbCN6FhaaJnC+G33siQpqCBzZgopBnYcxNtr1P8M4P5JUk4cOCQPNQPjv8IBMtj67HSobh/C0FmHsNijEk5bCDZMINydz/akHycOFoadeSReFgoj+XKlXT7VI23wPFVuxdXgx995xKHUNBKuZLhJWJvOUXgaTVm4F4JZw6vNcPnO7KUmAI3CZMnuTr0rP8Dxt9LocS5zbnqNSL/dWl8E8SN4kahLn8JOvcTr6VVm16di7D6eomlq+dE1oxSRRCq9hWE3nQL1W/HXBg8wVj4mgT1JSfiT32PtVkJpNYmJ/L0oxlpdglHUqMTW8VjmIKgIF1XmIPtEAd6CCIJSVZBqFEe0jTb6VK+LeFnDvKn/bUCpszqJumf5ZF+kVX0KF84J6KEjLedN50vptXUjJSVo5MouLpiqGSqYSeW5KjEWkECg0wok6iJUZE6AE2m+uldIFrdZJ3vvsTXEOAXgGPUa6eoH40wpxDxJUpSUnOlQMpix6RprbWus41xv94hzKubFFuxnrbag06k5gpNlaEqiI1I7xRHmpWoCEgzoPeOxi3tUJwTWG8XYrICX0piYUUyoj5XO3W9E4HxN93FMJXiFc7gGZauURqMosZ0qDDqgm5sZ1t0uLfP2oBsKUCklUEAq0EmyR20tUpBvySfHOCrQ+o+WpDBdUlLik5UmJ/HT1qFsJ0JmCNem+2/yrSPBWPdxeFxjOIXmScqUrUfhKgq1+4SaqPirh62XEJWhATk5PLMggGLkgSZ7TfehF3swyikrRCuAmfv0i9ccQrb6fj0opMHXUyY/tShaKZ0JBygTJNtRTCB8sE325SbTY7a2vQo2FjzEZhIC0qV3ANx7xXKhCTeIAKgU3tGXoRuTY/wB6TxKFAyvUiSNwk6XG1GTEEiTlIknbU6aE2PpFGU2bhShbmImTQCT/ABVYTgmEqjmAMazbp6kUy8O+al3zGVtoWlEjzlBKb8p1+LrHYUzxWNU62nVIbgIB+0B+caWpnhiDBJAMa3N7X9BSpUPKVsveP4uVJPmcQbQOiG59pChYW0qr8QxCE5lBxToI+NScp+RUTuKsPhpsKTnThmEgEgvvLJGeAohII7gwNJqUxGFRiQWUL85akyHQAlDI6gDrflkz1EVW5KLHUXNbGboN9wVCU6SZ060dDigbgiLm/N7d6mOM4FIW2wwS6sHK44eUKcMfCNABaPeknPDzqf2nOUSxlCoUVXUfTsadziu4ixyfCLJ4X8amzeIBIPwqvJ6nv3FXltxK0hSSCk6EVkvG+COYVLZUrP5jeZITyluIlOt9Rf6U78MeIHmlJSmV5r5SQJABJ10PfvWfJiU1qgaceZ43pmacKMRTPhvFG305kSFbpOop0o9qxtNbM2ppq0RfiTgacWyUGyxdCv4VDr2Oh/Ksfew62nFJdSAUylSTsdPfsfStzBqA8X+GxikhbYAfTodMw/hJ27HarunzaXpfBn6jDrVrkyND1r7A6W3n76UQ0CmSsC2h395t2pJ9soWpC0lKgogg/ZOkev8AalG08yVNj/jM6aquPWuic84t64nRImOp6fy+u1JhJhNilKpET0ifTWlXgcoESDcfLcRb/NIuEEASTtFtO1EB1KxAGkb6xb9adq42gGEwOYiwufbQfOgmygSYvsR8oIigmQRCv6YOm0bbxNQgiu4iY694++r14uW7xBOEW00ohDRBAIVlXYElRjXKNapeNAUtREiIBuFRAAJkASNTIHQVbf8ATDDZ8UopCQltBJBVEk2HuLwRpSy4vwNHwVHE4dbTikKSQRqDtv8Ar0rraBzG+UJVlEgEaQTA1Fpj6VYPF/D30vF3FZSlfwlFwB/BMDQaSLxNVZbcfEI69vnp70yditU6FEtSk5RmhMkgfD6/S9CiFSTbT9daFGgEo4IPcapBmf8Al8vlRvMIASVAd4JuNtLi0UniWTAgiPaQentXC5aDJJmSCDHp03mlGOuOWBHNJIvadN64gFIkm5i21tielHcYU3HMMxnewFh11mRHaiKdn4ioEEAW6/2/GgAMuNyDmvOpgbdo0qc8J493PkQSFOcsfZIOkgC+950mobEOWAzWtI6ETYWtroKvngThnP5kHKgEpzRMuAQLAXygqP8AWmq8rSi7LcSbkqJrC+HkNuYdXmICGsxJWYK3FRzd9NK5iuE4d5OJSXVpDikrcKuUAJzKOUqAlJv1NxUmxhIJWeZxXxL6DZKR9lPvToVg9RJ7nQ0PsVvxFwt5ZexCU+cGmg2y02kqUnPEqUBOxt69qgVeGm14hnDIVleQ3meWAFQTeCDblsPerk9wZhw5i0kLGikDIoeikwRUdiuAued5jb7h82EPZsp/dgaCwM6wetWLIq2dCODfKM7wa32SlaSpI5si7AKymFRJ5hJFvvq58M8djLlxCOeBdG/4Cm/GGUOsuYh5CmWwA3hmiIVa+ZSdt7etUrH4ZxlQadTaAQDaAqIjpNWx05dpclM9WHePBs+AxrbyM7S8wmOkHuNRS4NZB4b4yvBO54ztrEK1v07BQ/GtVwGPbxCM7Ssw0PVPYjasubE4P4NOLKsiIfxf4aTiUFbcJeyxJAIWLGCdjb4h13rL38E4lzyQlWYLUBKYUZiJv0AMTAk3NbeTFMMdgA6UrIAdTOVW+U7HqD0qzD1On2yEzdOp+5GRcR4W8xdyQD8J+IE7pkG2u9NP2n+URe3tHStJxC0Ziy6EgkfAvRQ6idR6VF4zwow6SUqcTN7KCtd+aT9a2xmmZJYWuCjBwSvXmEdN977iiIlUQDmg2vMbWSJ/zVw/9ExGR8gjSW/Xoq5pqPAixEPptocqgfmDT6kJ6U/BVCkTqBI1m3XWl8WoJtkg5L5zmuftJAAAB2qyYjwU6syX0GeoUdo1NzakMT4NxCjOdCoAAlR0G1xR1R8g9Ka7Fl/1BQv9gwiGm1ONJQlxbiRYQkADWYuTMdKzlMzMkhV80TpIJ6mJ+taPwt/iSfJbLjJbQpIiJKkg6Ex0nSj+JeEs4p/zlPKSkJylAUlMETmBUfaRVcZadh3jb3MxU9JBUZiwJ6DQR0oVcncTgMNdtAeWIAM5gJ0lRsPyNCn1fAjgls2QC7GFAiJ9f1MChCkCFpuoct+tER8NgDcWifgmY6C+lKuvZiMsSLT17do60RRFsKUYH2gJE6xp8qUQSCrOZI5QDMz+QH1pBaYOvYETMncCbUrBsZAJO+t7z1qAH/CcGp9YHxH4UTuq+Uf0xJPYGtfwGFDTaW0kmBcnVR3UfXptptVP/wBN+EQFYkzBGRqdwDzq9zYe9Xfeuf1OS3pOh02OlqYzxHEIcDLSQtwiVXIS2OqiNzsN6j8fx9SMMh5XlIzzlSkEkwbiToQLHWJNSTOCiYURJmQEgk9zF+1MsZwFtaVJKWlArzwtueawMZVJKZi8fjSwlBbDzUnwNleIFBtDjrSily48uVaDNIi5t9kgG2pp9wjj7GIkNLkiJSbG4J030Omkd6DuFcKmz5bIyE5ShxweWkjLOQghUDS401oYXhzn7Qp91aVHJkbQlOUISSFK1JJJMfLvAk9DRIOadENxzBKbdVi8QpWJSkwywkERmNp1sIGk3iq74vZUpKXH74h0nM3/AO0kwUg99a0bHKWGlltxLaostWiepPpWf8VfR+wrDedxIcQHMQoQXVGbCbgVMUm2mNlitDKajMmYMWgjaxNj99SPDeJOMLS40qFEwBsQDcGYkXi9MlpKVFXLZRF/f7PodetN1iZ6Ab9K6LSkqZy03F2jXvD3ipvE8iobeGqCbH0J/V96mlCKxkPrShKi6FEDLknmb1AGlx90irRwDx5kOR8FTcfEPiRGxB+Ie81gzdK1vD9Dfh6pPafJceKcPbxKC26mQdDuD1B+yazDj/h53CuBBJUlxXIsSAs7BV7KvOsX+WtMrStIUhQUk3BF6R4lgG8Q0pp1MpUL9iND2IqnDneN0+C7NgU1a5MRTiHAYzrSZk8xHtM04HHHwJDygZ0n7pmnPiTw+5hF5HOZCv8Abciyu39Wlqh3JlVrkSQBNh93tXVi4yVo5j1RdMlUeJcWJHmbxdI069q6vxRi7griAR8I6x9O1RuHWUqGk3TqRc2mRrE6UQJkklSlpSIkC9h3MATFHSvANcvJL4XxHiyUlLnODKRlCiqZ20MfjVy4x4dVjFMLebThyhvM+71mIQLRYSSTpm+ee8KxTjCkuIUQtPwjWw0n8BUpx7jeKxA8pbgWgIClBv4QAJuBc5Z0NpHYUrjvsFS23Jf/AMhwhP7oMLKUkEOa5yJ1uDGv5UKqbWIyZkKzBBMLSkAKV7kHLHS9Cjp+Rb+AxHYRqR1Ok/XSjLUFc5NwbkjXobelcbSMpzAAwMqiYiP5R8Ui14pus9SL20t+YFEA6YuFRl7KP2YvbpUlwbhDjziW02Ls80fAgEFatZ0Me4qOYSjzEpIJSCActyQTzZZgBR2JrUPA/DW221OtyoPEnOqMwSCcqIFhA16n2qrNPRGy3DDXNIsDDKG0pbQISgBKR0A0o9dUKKTXJbvc6yVAmu62oA1xRvUIBayDa8n0rppJagLkdO8UZQtb9CiQTxY/drugcp/3Lp9x0qh+KApTAPmJUylSUoyDKiTJOUbwBr61d+LNNqYWHG1OICZKE6qjQCqT4vedOHZC0JZBPK0nVKYMen3ntVmP8S+omT8DKW+mTIi6ZM9uk13ClOf94uEyM0DYXI6zQxgOYEmTsPTb50mFXkA2F4O+x0MXvauqcgV4nxFTzgWtOWwCUgQEITZKRF7f3NIgLcICRmUIF5PoAD+FLO4lSlFxyVqMlRVck6AncmrZ/pmEoU664UjK0cq1mAki5JtaxAn1oTlpjY2OGuVEO7jcRh0+UvM2LhJQcsgbpVbOPnqKt3gfjK3yth5xSlt5VJVEFaTZQPWDF+9Sa8K4txLOIWXW8QytTiXIPlLQE8yP4RzRHasmS6tpSFoUUrgEEaiQD71n0rNFprfyaW3had7G443DoeQptxIUhQuPxB2I2NZP4h4Q5gnEJWQtpRlDhAPYgjYjpub1cfC3i9OIKWngEOmAhU8rhO38iu2h+lWPF4BLiVNvJzpOYFJER27EfOs0JTwSqXBfOMM6tcmFvNQrmuNQRv6Chhsx5QjMSYAiTmVAsBuYAqf8TeH14M5VDzGVf7bkadQdknT51XXF9eblERaDtPaulGSkrRzpwcXTBBnKDEfeLfr1rqH1N3TCTbTe8360UKkEkEXmx06W7etBDWhkAEwSRpcAm19/WmFDyko1MlRkRoLQQZvMm0CI1M0KI4jKVAEHYEHXWhUAP8Q+VQVKCwLJHwmNTtYX3nSlGktpBzyVlHKEzqdyZGlNcswTEDbsJ3pMiwmwkH26jqdflQCOCtJJOg21Fu3fep3w54qcwYyBAdTrCiUlJNzcTr0NV3PqNjY9RBt/TN6OyACB6yev9x99BpPZhTa3RdnfHDryhlSEX0BzQOhESqTabG2lXbgmKW6w2txJQsi4OusA6DUAHSsm4JiVMOB5InyzICiQLWibwTP0rUOE8UefaDq8PAUJTDkGCdswIVA6xNtKxZ8d7Kkbenyd92SY9aL5V829NsPjFKVk/Z3kCPjWWyJ6ciifenc1kkmnRsi7VhpoER6CuJVE0UHelGCs5UglF9TAmTGwqqYxh19jM8jK++rK23pkTOp6evQVbSNNLfSoXi2EU2pzFozrdS0UpbiRe1gLzTLd/IK/QzXiOGClqCEZcp+EEnSxubkWn3qObQQbDaSImAOvbvWkcQ4W2pzCsKTDimiVBCspBN725hYi+nvVewvAwrDuLD8ZFhCwQbSY1mt0OoSW5hn00m/aVSYtMTYnX/NXzw7g0hvyFpU08lPmoJuCtRQUSNMoyJ1MHMelO+E+GsKy+WYK3vKzoUu6QIsQKs2AeKWQ7icjawOc2AAvAnf0qrL1Or8KLcPTaN5PcgPFniIMo5C2rEOJCVFKVFKW7yMxNpJV1N9BFZninsxKzAkWgHQbCakfFfFf2nErcGbKYCQrpAi2w7VDgmAOhNvWJ9q2Yo1FN8mHLK5PwHb3tboq0+lX3wn43IytYpZU0AEpfiVIiwCxqtOozajvVAM7g9b9/Wh8NwqSO1tBvvNxHamnBTVMWE3B2jeXWW32ilWRxlY6ylQ6gj79qy/xZ4YdwgzJlzD7LgSjsrqL/FTPw94hcwyiWXAgKupCxmQsiwJEyk31HTerrgPH7RBTiWigXBUn962rrIsR6EGsaxzwv27rwbXOGVe7Z+TKCLA9dNx29KWw2H8xQQlJzHfNrbvHsKvHiDw9glIW/hHWrEZ2Srrpl3QTe0EaaVSUsrs6jOBmsoBXLEbgWrZCamtjHODhyWXD+BD5C1vvJw7sp8ttZBkaqKzMp2gAHvQqpuLJzZ+ZRgyZJG+pO8zQp6Ymw4JgdotI16xXFrMnXp87gdt6M0lIKc0wQTtfSIokZjymAZ+K3v8AfQIB4wLKJm5F7HbXU96UBk2Jn7U27k0UPETE+pN/yPel3RAiNxNpkG9jqLHvOtQgspUQkKzpAmLwCdbfrWtQ4PxBxTeHbKfLUEy5MTkTAFvs5pETflNZbgcZ5K0ry5rTEAx36Eitk4ZhA20kfaUkFR1lUSTO+tZeq0qKb5NfS220h2bUPSiKoBVc06Ica3rnpaizRiagQpPSuzFFH1NAgzraNKhBE4dJcDmQBaRAXF8pmQOn50ze4CyoPiCP2iC5B1Im4nTWfc1JSD7fjXFGjqa4JVhWcOhOWBdKAgE3OURadahvFGBaXkexCj5TQJKZsST01k6VN0V3DoWMq0pUJBgiRI3oRlUrI1aoybxTw7yy09ypTiElaUJ+ymbA9NRFQLiYnX3tf0NanxvCpVh8Y9i0lEnKyJuEpsgjpmM+1ZlicOpJGdJBCQYVrEa++tdXBk1Rp9jl9Tj0ytdxNTkgggGSCCSSRAIgGdL/AEFJ5bTPp670cCAe4oMuJBOdJUCCICspnY3B0O29aDMJtyICQcx6dTQw7pSQpBykXF9PzoiifluK62ATEx0tvsKhFd7GgY4O4vD/ALQlpGIaSkBSWVeWtogSqUgcx3+VUwLZEll95swLKGv/ACbP1IFXXGDE8Lw6C04ghQSZAgpMTcE33v2qn8W4oXlla20JUfiCJSAq3MUjf/NUYJJr2rY0dRFprU96GT2JJEFRV0nf1m8UKKBNpEwfW0W+8ihV5nDZTePhPrbpSgRYzHW+usQOp/tXFCTYza8269TeL0ROqbwDaegGv4XqEOsyREAye3prtSilZoAk5R8IAECTN+m9J5wJJE37/rrT1zGKLYaAGVJGnoexv6UCBGCU8ydkkXPwgxvoa0bwl4sQ7DKxkVyhJURCp1A+npNZgVG24+70+dHChFxrsd/7Uk4Kapjwm4O0bwE339MpB+WtIpnMZUnLFhvbeayjh/H8SzHlvqIRB5/3iU7ADNdPsRpUiPHWKPxBle9kqSSZ3IVvWV9GuzNS6zyjTUj8q4xKtL3jlvWWNeM8SElJCVOE2JNkjZOTRRPU/nRMb4pfcOZQShMwEtjKBAEd9b9dRoaT/Dfkf/MXg1pTJ3EUmRWONKkBxbSFpzZTK9SkTBGU5SZmR1rR/B7oVhEFKUpAWsBCTIQMxhJUbkgQJOsTVeXp/Tjqssw9Qskqom4rhotdUqspqAob0DRZoFVQgljuHtPBAeTnCFZgDYT3A19DVW8RcP8A257ErXLaMM3kQuPiVdSj3Aj6irZmor6QtKkKulQIIO4OtWY8jg9vvyJOCkqMg42xBQ83h/JZcT+7TnU7pqStV5PoPSoZwxsO9ba/w4H9mCIQhhc5YmU5SI/zUOjgrDrmOC8OJTlyGCBdBNoiYit0esvdowy6PwzKRB7dJ/GrTwng7TJWccFNqDYLI0KlGSCO0U5RwJl3h3ntNypLhzRM5N7bRY0w8S4hbqGApWdCUEMLIjMibg/zJIANWufqbLbyVrH6fue/gYcX4s46EhSswTMDWNL+/wCFRgQTfWxm/wBTQULxt+utBO4sKujFRVIzyk5O2KofV5OSE5QvMTAzEqGWJ1ItppQpF9Jm8+/4dqFMAXAgCDJ37dq46LnYdPS0dtKD0AECNretHaQSbKA7kQB79vxoECeZzSCAbiRtsb/SlcDi/LUFJyhQmO8/T/FIC4H3ERSzaJMaCDI6CNb61CAIkcomSc3pb5TsK6ymxVItF5vJO3WNT60qghJIscsR/n9e1GeHLE3EyDrsB2vfTSL0AhEszYqi2p+7vS7TQBSSSEalWpgakAa6U2BUBmgzsqdCN64lSU3Oki1QA6AMwVpjUWt+u3rXC4T3P9P5U+Y4bmw5fDjdtG0mXNb27a+lMSuDMxoQdNLHsmbfKoECv4hqLdNT9KtX+nvEw284xdSXeZsxHMkc3LJyyO/2aqicQkJVKJkggkjaZtvNvl3ovD3nEqQpqS6hRUIueWSfaM00k4a4uJZjnokmbYugDImm/D8el9lDyPhWAf6TuPY2roBmSfYfq9cVqnR2VvuLKF6KRXZrk1AhQdoo6AIiiiuDU/qaBAwFGCopITeTMmfTtRlJ7xUAJcPwiGUFDKQhJJVA6nf8qT4nwdvFM+W6mEg8qkgAoUZMj8dqXYcChINpif1rSeMxyGQVuqyISJzH7u57U6lLVa5FcVpp8GQ8X4G4y95Lllkwk2AWk2BBVpfWdKjEJIN03NhO1+m9bAOGnHJJxaShsj9y1PMgG5cPRREQNhM1ReI+Gg06pK3wtoJKy40jzlIExzpCxl9Zrq4s6ns+UcrLgcN1wyqGP1vQp45g4SlUjKftDSek0Ku1FOliQkz/AI0mlFJA7R9k3j7h+hR2yZ5Redeo6fnT3C8LWuMqFTEixlQ3gC+u57UQEWo/2tTnh3DXX1BLSCqVBMjS+l9KunCPCSmszryU5EpJUCMyldIGiem5vVyaeLTQUtA8wJCQkGRmOiUnoTH1NUT6iMUX48EpFBZ8DYhUgqSB3STfte/Y71INeA20tKWtw2SSIgCNtJMk7TVtxJKW0NZypxw5Src7uK7QJjYSkV3GGXGWgNSXCOiW4gf9ij/qayvq5PhGqPSQXJCo8GYZJSlSZWoFSrk5YgQJOkmO8Uzx/AcIytQyFSW8KtxwTeSoJbg7Gc3tFWfBqzOPOfzBtJ7NzP8A+6lf9ar/ABVvzEYkJjNiMS1h0nWEt2UfZRX/ANaEM03LdjzwQjHZDDw3gG328M480g+Y86lwQE8wTmaiLgQVSAb2NSfFOFIbeS3h20tqXhniiACPMbKVAwqbxae9J8UPlt43yxH7NiGXkf0hCBHySRUh4lxIbcwLw+EYjLMfZdTH4D5UZZJOar5/i0COOKjX0DcawX7bhGvLSlPnKaU4QEpKUfEq+/SO4pDBcQYwrhD7LbKlcqXkJ5XB0JA5DESn3onhZXlPYnCGIacztn/43Lx7H/7GpgsIcQptxIWkm6TcflVM8ml6HwXRxqS1Lkrngclp7FYMHM2k+YyoGeRRPf0PqDVrCYNUzifhv9mdQ7hlK+EjJOVQn+E3B00I+dLs8edTyrfQlf8ABiWy2fZxJyq+QpskVkeqDBjbgtM0W1zpA9aIR9ajGcdilXGHZcH/AMeIB/8A5oysdiAL4JZN/gcQofWD9Kp9OX20W60SFdio1OOfJIGCeBGkqQAddTmkDTY0R13HHVGFZHVbhVGu0Ch6Uu9fqDWvklorpsJNh3tVTxGOymHuKIB0yMNiZ7Ek/dSf7MhwZkYfEYj+fEOFtH/X7Q9qf0fL/b/tC+p4X7k7jOMtoWGkJU66r4UIE9pPQfqRUc8635yXH82IxKRyYZshaWepnSZ+0qItrrRsJwVS0kKdS03/AOxhU+WD2U5GZf0qW4dhmmkBLLYbTuBv6nU+/Wmc8cV7d39/ewFCcn7vv7+Ro5g3Xkk4lyGyP9hkmD2WvVz0ED1qQw2VvKhpCUIicqQAPpvQbOXlJEKNvfauwRf+GxHUVnlOT2LowS3O4bDoRnyoQkrPPlSBmjqB6mhQdciD13+6u0NyFS8H+GiEh15GVZnLmMri0EDRqLwbqvtAq3YXCpbEISBOsbnqSbqPc1yhWrPmk3Rnw4YRjfcimcccViihBIZw6jnjRxeiQSNYOY5f5AdxD4L8x4n7DNhG7ihf/qLf8jXKFDKqdeEHFur+QuEHmPuOapbHlN+13FfPKn/hRRichxOJNw2Mif8A8YKj81qj/jQoUnevoizsLcNHk4dJUZLbeZZP8UFS/rNQ3C2VZsCg/ZZXiF/1LsP/ALGuUKaHDf1/gWXK/IfMsBzF41s6OMMz8nE/iPlUVi3SvhLTirqa8tR6gtLyn8a5Qpk91/r/AAK+/wCZJcVSG+JMODR5txs9ynmH0qVnn9RPyrtCqcn4Yv4/tluPuMOJoKlDqBNOMGmUKQsBQB0UJF+xrlCq1wWP+iOd8MYQlavKyRu2Sja+hpFHA0eXn87EpHQLBi/dP50KFN6006sDxQa4ON+HWlQS7iFAgmC4L/JIo+H8M4ISfJCjH21KV95oUKjz5LqyRwwq6JfDYZtoJyNoSP5UgX9YpWblOxuP7UKFK23yFJCWHEEeke4pVAhRGxuPxoUKUIYdDXErv3GvfvQoUQCLhgyOlx/bpQoUKdESP//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52" name="Picture 8" descr="http://upload.wikimedia.org/wikipedia/commons/thumb/a/af/Detail_Pioneer_Group_Louvre_G65.jpg/250px-Detail_Pioneer_Group_Louvre_G65.jpg"/>
          <p:cNvPicPr>
            <a:picLocks noChangeAspect="1" noChangeArrowheads="1"/>
          </p:cNvPicPr>
          <p:nvPr/>
        </p:nvPicPr>
        <p:blipFill>
          <a:blip r:embed="rId9" cstate="print"/>
          <a:srcRect/>
          <a:stretch>
            <a:fillRect/>
          </a:stretch>
        </p:blipFill>
        <p:spPr bwMode="auto">
          <a:xfrm>
            <a:off x="5715000" y="381000"/>
            <a:ext cx="2381250" cy="1847850"/>
          </a:xfrm>
          <a:prstGeom prst="rect">
            <a:avLst/>
          </a:prstGeom>
          <a:noFill/>
        </p:spPr>
      </p:pic>
      <p:sp>
        <p:nvSpPr>
          <p:cNvPr id="11" name="TextBox 10"/>
          <p:cNvSpPr txBox="1"/>
          <p:nvPr/>
        </p:nvSpPr>
        <p:spPr>
          <a:xfrm>
            <a:off x="5715000" y="0"/>
            <a:ext cx="2362200" cy="369332"/>
          </a:xfrm>
          <a:prstGeom prst="rect">
            <a:avLst/>
          </a:prstGeom>
          <a:noFill/>
        </p:spPr>
        <p:txBody>
          <a:bodyPr wrap="square" rtlCol="0">
            <a:spAutoFit/>
          </a:bodyPr>
          <a:lstStyle/>
          <a:p>
            <a:r>
              <a:rPr lang="en-US" dirty="0" smtClean="0"/>
              <a:t>              Thetis</a:t>
            </a:r>
            <a:endParaRPr lang="en-US" dirty="0"/>
          </a:p>
        </p:txBody>
      </p:sp>
      <p:pic>
        <p:nvPicPr>
          <p:cNvPr id="12" name="your_father.wav">
            <a:hlinkClick r:id="" action="ppaction://media"/>
          </p:cNvPr>
          <p:cNvPicPr>
            <a:picLocks noRot="1" noChangeAspect="1"/>
          </p:cNvPicPr>
          <p:nvPr>
            <a:wavAudioFile r:embed="rId2" name="your_father.wav"/>
          </p:nvPr>
        </p:nvPicPr>
        <p:blipFill>
          <a:blip r:embed="rId10" cstate="print"/>
          <a:stretch>
            <a:fillRect/>
          </a:stretch>
        </p:blipFill>
        <p:spPr>
          <a:xfrm>
            <a:off x="1524000" y="1295400"/>
            <a:ext cx="304800" cy="304800"/>
          </a:xfrm>
          <a:prstGeom prst="rect">
            <a:avLst/>
          </a:prstGeom>
        </p:spPr>
      </p:pic>
      <p:pic>
        <p:nvPicPr>
          <p:cNvPr id="15" name="~PP1893.WAV">
            <a:hlinkClick r:id="" action="ppaction://media"/>
          </p:cNvPr>
          <p:cNvPicPr>
            <a:picLocks noRot="1" noChangeAspect="1"/>
          </p:cNvPicPr>
          <p:nvPr>
            <a:wavAudioFile r:embed="rId3" name="~PP1893.WAV"/>
          </p:nvPr>
        </p:nvPicPr>
        <p:blipFill>
          <a:blip r:embed="rId11" cstate="print"/>
          <a:stretch>
            <a:fillRect/>
          </a:stretch>
        </p:blipFill>
        <p:spPr>
          <a:xfrm>
            <a:off x="8656638" y="6370638"/>
            <a:ext cx="304800" cy="304800"/>
          </a:xfrm>
          <a:prstGeom prst="rect">
            <a:avLst/>
          </a:prstGeom>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208" fill="hold"/>
                                        <p:tgtEl>
                                          <p:spTgt spid="5"/>
                                        </p:tgtEl>
                                      </p:cBhvr>
                                    </p:cmd>
                                  </p:childTnLst>
                                </p:cTn>
                              </p:par>
                            </p:childTnLst>
                          </p:cTn>
                        </p:par>
                        <p:par>
                          <p:cTn id="7" fill="hold">
                            <p:stCondLst>
                              <p:cond delay="13208"/>
                            </p:stCondLst>
                            <p:childTnLst>
                              <p:par>
                                <p:cTn id="8" presetID="2" presetClass="entr" presetSubtype="12"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par>
                          <p:cTn id="12" fill="hold">
                            <p:stCondLst>
                              <p:cond delay="13708"/>
                            </p:stCondLst>
                            <p:childTnLst>
                              <p:par>
                                <p:cTn id="13" presetID="2" presetClass="entr" presetSubtype="6" fill="hold" nodeType="afterEffect">
                                  <p:stCondLst>
                                    <p:cond delay="0"/>
                                  </p:stCondLst>
                                  <p:childTnLst>
                                    <p:set>
                                      <p:cBhvr>
                                        <p:cTn id="14" dur="1" fill="hold">
                                          <p:stCondLst>
                                            <p:cond delay="0"/>
                                          </p:stCondLst>
                                        </p:cTn>
                                        <p:tgtEl>
                                          <p:spTgt spid="6152"/>
                                        </p:tgtEl>
                                        <p:attrNameLst>
                                          <p:attrName>style.visibility</p:attrName>
                                        </p:attrNameLst>
                                      </p:cBhvr>
                                      <p:to>
                                        <p:strVal val="visible"/>
                                      </p:to>
                                    </p:set>
                                    <p:anim calcmode="lin" valueType="num">
                                      <p:cBhvr additive="base">
                                        <p:cTn id="15" dur="500" fill="hold"/>
                                        <p:tgtEl>
                                          <p:spTgt spid="6152"/>
                                        </p:tgtEl>
                                        <p:attrNameLst>
                                          <p:attrName>ppt_x</p:attrName>
                                        </p:attrNameLst>
                                      </p:cBhvr>
                                      <p:tavLst>
                                        <p:tav tm="0">
                                          <p:val>
                                            <p:strVal val="1+#ppt_w/2"/>
                                          </p:val>
                                        </p:tav>
                                        <p:tav tm="100000">
                                          <p:val>
                                            <p:strVal val="#ppt_x"/>
                                          </p:val>
                                        </p:tav>
                                      </p:tavLst>
                                    </p:anim>
                                    <p:anim calcmode="lin" valueType="num">
                                      <p:cBhvr additive="base">
                                        <p:cTn id="16" dur="500" fill="hold"/>
                                        <p:tgtEl>
                                          <p:spTgt spid="6152"/>
                                        </p:tgtEl>
                                        <p:attrNameLst>
                                          <p:attrName>ppt_y</p:attrName>
                                        </p:attrNameLst>
                                      </p:cBhvr>
                                      <p:tavLst>
                                        <p:tav tm="0">
                                          <p:val>
                                            <p:strVal val="1+#ppt_h/2"/>
                                          </p:val>
                                        </p:tav>
                                        <p:tav tm="100000">
                                          <p:val>
                                            <p:strVal val="#ppt_y"/>
                                          </p:val>
                                        </p:tav>
                                      </p:tavLst>
                                    </p:anim>
                                  </p:childTnLst>
                                </p:cTn>
                              </p:par>
                            </p:childTnLst>
                          </p:cTn>
                        </p:par>
                        <p:par>
                          <p:cTn id="17" fill="hold">
                            <p:stCondLst>
                              <p:cond delay="14208"/>
                            </p:stCondLst>
                            <p:childTnLst>
                              <p:par>
                                <p:cTn id="18" presetID="1" presetClass="mediacall" presetSubtype="0" fill="hold" nodeType="afterEffect">
                                  <p:stCondLst>
                                    <p:cond delay="0"/>
                                  </p:stCondLst>
                                  <p:childTnLst>
                                    <p:cmd type="call" cmd="playFrom(0.0)">
                                      <p:cBhvr>
                                        <p:cTn id="19" dur="3224" fill="hold"/>
                                        <p:tgtEl>
                                          <p:spTgt spid="12"/>
                                        </p:tgtEl>
                                      </p:cBhvr>
                                    </p:cmd>
                                  </p:childTnLst>
                                </p:cTn>
                              </p:par>
                            </p:childTnLst>
                          </p:cTn>
                        </p:par>
                        <p:par>
                          <p:cTn id="20" fill="hold">
                            <p:stCondLst>
                              <p:cond delay="17432"/>
                            </p:stCondLst>
                            <p:childTnLst>
                              <p:par>
                                <p:cTn id="21" presetID="1" presetClass="mediacall" presetSubtype="0" fill="hold" nodeType="afterEffect">
                                  <p:stCondLst>
                                    <p:cond delay="0"/>
                                  </p:stCondLst>
                                  <p:childTnLst>
                                    <p:cmd type="call" cmd="playFrom(0.0)">
                                      <p:cBhvr>
                                        <p:cTn id="22"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audio isNarration="1">
              <p:cMediaNode showWhenStopped="0">
                <p:cTn id="25"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09600" y="1219200"/>
            <a:ext cx="8077200" cy="1692771"/>
          </a:xfrm>
          <a:prstGeom prst="rect">
            <a:avLst/>
          </a:prstGeom>
          <a:solidFill>
            <a:srgbClr val="0070C0"/>
          </a:solidFill>
        </p:spPr>
        <p:style>
          <a:lnRef idx="0">
            <a:scrgbClr r="0" g="0" b="0"/>
          </a:lnRef>
          <a:fillRef idx="1001">
            <a:schemeClr val="dk2"/>
          </a:fillRef>
          <a:effectRef idx="0">
            <a:scrgbClr r="0" g="0" b="0"/>
          </a:effectRef>
          <a:fontRef idx="major"/>
        </p:style>
        <p:txBody>
          <a:bodyPr wrap="square" rtlCol="0">
            <a:spAutoFit/>
          </a:bodyPr>
          <a:lstStyle/>
          <a:p>
            <a:r>
              <a:rPr lang="en-US" sz="2600" dirty="0" smtClean="0"/>
              <a:t>	</a:t>
            </a:r>
            <a:r>
              <a:rPr lang="en-US" sz="2600" dirty="0" smtClean="0">
                <a:solidFill>
                  <a:srgbClr val="FF0000"/>
                </a:solidFill>
              </a:rPr>
              <a:t>When he grew up,  he heard a prophecy it was that he could either live his life quietly with no fame or honor  and live a long time and die of old age, or he could choose to be famous and remembered always but die young.</a:t>
            </a:r>
            <a:endParaRPr lang="en-US" sz="2600" dirty="0">
              <a:solidFill>
                <a:srgbClr val="FF0000"/>
              </a:solidFill>
            </a:endParaRPr>
          </a:p>
        </p:txBody>
      </p:sp>
      <p:pic>
        <p:nvPicPr>
          <p:cNvPr id="12" name="Picture 2" descr="http://images2.wikia.nocookie.net/__cb20100629105209/dynastywarriors/images/e/e3/Achilles.jpg"/>
          <p:cNvPicPr>
            <a:picLocks noChangeAspect="1" noChangeArrowheads="1"/>
          </p:cNvPicPr>
          <p:nvPr/>
        </p:nvPicPr>
        <p:blipFill>
          <a:blip r:embed="rId5" cstate="print"/>
          <a:srcRect/>
          <a:stretch>
            <a:fillRect/>
          </a:stretch>
        </p:blipFill>
        <p:spPr bwMode="auto">
          <a:xfrm>
            <a:off x="5181600" y="3048000"/>
            <a:ext cx="3581400" cy="3581400"/>
          </a:xfrm>
          <a:prstGeom prst="rect">
            <a:avLst/>
          </a:prstGeom>
          <a:solidFill>
            <a:srgbClr val="0070C0"/>
          </a:solidFill>
        </p:spPr>
      </p:pic>
      <p:pic>
        <p:nvPicPr>
          <p:cNvPr id="16388" name="Picture 4" descr="http://t0.gstatic.com/images?q=tbn:ANd9GcR6_4aPyIJIspF6KE73TpB7wIUI7KzlPozXfgA1XvCovnLE-r9H"/>
          <p:cNvPicPr>
            <a:picLocks noChangeAspect="1" noChangeArrowheads="1"/>
          </p:cNvPicPr>
          <p:nvPr/>
        </p:nvPicPr>
        <p:blipFill>
          <a:blip r:embed="rId6" cstate="print"/>
          <a:srcRect/>
          <a:stretch>
            <a:fillRect/>
          </a:stretch>
        </p:blipFill>
        <p:spPr bwMode="auto">
          <a:xfrm>
            <a:off x="304800" y="3581400"/>
            <a:ext cx="4495800" cy="2991752"/>
          </a:xfrm>
          <a:prstGeom prst="rect">
            <a:avLst/>
          </a:prstGeom>
          <a:solidFill>
            <a:srgbClr val="0070C0"/>
          </a:solidFill>
        </p:spPr>
      </p:pic>
      <p:pic>
        <p:nvPicPr>
          <p:cNvPr id="5" name="~PP3542.WAV">
            <a:hlinkClick r:id="" action="ppaction://media"/>
          </p:cNvPr>
          <p:cNvPicPr>
            <a:picLocks noRot="1" noChangeAspect="1"/>
          </p:cNvPicPr>
          <p:nvPr>
            <a:wavAudioFile r:embed="rId2" name="~PP3542.WAV"/>
          </p:nvPr>
        </p:nvPicPr>
        <p:blipFill>
          <a:blip r:embed="rId7" cstate="print"/>
          <a:stretch>
            <a:fillRect/>
          </a:stretch>
        </p:blipFill>
        <p:spPr>
          <a:xfrm>
            <a:off x="5105400" y="3733800"/>
            <a:ext cx="304800" cy="3048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6388"/>
                                        </p:tgtEl>
                                        <p:attrNameLst>
                                          <p:attrName>style.visibility</p:attrName>
                                        </p:attrNameLst>
                                      </p:cBhvr>
                                      <p:to>
                                        <p:strVal val="visible"/>
                                      </p:to>
                                    </p:set>
                                    <p:anim calcmode="lin" valueType="num">
                                      <p:cBhvr additive="base">
                                        <p:cTn id="11" dur="5000" fill="hold"/>
                                        <p:tgtEl>
                                          <p:spTgt spid="16388"/>
                                        </p:tgtEl>
                                        <p:attrNameLst>
                                          <p:attrName>ppt_x</p:attrName>
                                        </p:attrNameLst>
                                      </p:cBhvr>
                                      <p:tavLst>
                                        <p:tav tm="0">
                                          <p:val>
                                            <p:strVal val="#ppt_x"/>
                                          </p:val>
                                        </p:tav>
                                        <p:tav tm="100000">
                                          <p:val>
                                            <p:strVal val="#ppt_x"/>
                                          </p:val>
                                        </p:tav>
                                      </p:tavLst>
                                    </p:anim>
                                    <p:anim calcmode="lin" valueType="num">
                                      <p:cBhvr additive="base">
                                        <p:cTn id="12" dur="5000" fill="hold"/>
                                        <p:tgtEl>
                                          <p:spTgt spid="163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3"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752600"/>
            <a:ext cx="7696200" cy="2092881"/>
          </a:xfrm>
          <a:prstGeom prst="rect">
            <a:avLst/>
          </a:prstGeom>
          <a:noFill/>
        </p:spPr>
        <p:txBody>
          <a:bodyPr wrap="square" rtlCol="0">
            <a:spAutoFit/>
          </a:bodyPr>
          <a:lstStyle/>
          <a:p>
            <a:r>
              <a:rPr lang="en-US" sz="2600" dirty="0" smtClean="0"/>
              <a:t>	</a:t>
            </a:r>
            <a:r>
              <a:rPr lang="en-US" sz="2600" dirty="0" smtClean="0">
                <a:solidFill>
                  <a:srgbClr val="FF0000"/>
                </a:solidFill>
              </a:rPr>
              <a:t>Achilles chose to be famous and die young . Later on when Odysseus met Achilles in the Underworld, Achilles was not very  happy with his decision. Even though Achilles was famous he didn’t have much time in life to truly enjoy life. </a:t>
            </a:r>
            <a:endParaRPr lang="en-US" sz="2600" dirty="0">
              <a:solidFill>
                <a:srgbClr val="FF0000"/>
              </a:solidFill>
            </a:endParaRPr>
          </a:p>
        </p:txBody>
      </p:sp>
      <p:sp>
        <p:nvSpPr>
          <p:cNvPr id="3074" name="AutoShape 2" descr="data:image/jpeg;base64,/9j/4AAQSkZJRgABAQAAAQABAAD/2wCEAAkGBhQSERUUExQWFBQWGBwXGBcXGBwcGBkYGRocHBoZHhwXHCYeFxojHBgZHy8gIycpLCwsGCAxNTAqNSYsLCkBCQoKDgwOGg8PGiwkHyQsLCwsLCwsLCwsLCwsLCwsLCwsLCwsLCwsLCwsLCwsLCwsLCwsLCwsLCwsLCwsLCwsLP/AABEIALcBFAMBIgACEQEDEQH/xAAbAAACAwEBAQAAAAAAAAAAAAAEBQIDBgABB//EAEQQAAIBAgQEBAQDBQYEBQUAAAECEQADBBIhMQVBUWETInGBBjKRoUKxwRQjUtHwFTNicoLhkqLS8QcWc5OyJENTs8L/xAAZAQADAQEBAAAAAAAAAAAAAAACAwQBAAX/xAAoEQACAgICAgMBAAEFAQAAAAAAAQIRAyESMRNBBCJRYbEyQnGBkTP/2gAMAwEAAhEDEQA/APnFnWfWvLgopNFn2qLIJpxwJlqOWjLluqWWtZgJcWhiKNu2STUDZrDQZLU0w4bw1WYq523yxM6gb7iRr6iq0wBhTICmdZ21Ig9DI296cW+Cqis7OoXKpQzq7yCVESYAzSTGwpc5Uuw4xti3iXDUtZCrKbhJDKNQrnWBp+AFdf4vSruF8Qt/vDcRioAYAD5hm0UmPkJKjvoK8sWgIAWTOjjZoRtBPUmDWkucNtXLSqj+awVtXC5gsLUm06ifMpJIA/yk7TSG9Ux8Yq7RjeIYJz4ZIRcxjfXMQHOadtGH1oO9wy4gDMpAIBE9Dt9QJ9Nad41DaIbRCGZDrJzoBMg7fNy9KV4/iVy6xLMWzbk86dBuvr0Lmkm77F5SvPANEWVJ0o23YgwRqNxTHIVQvTB1YcLpTE2J0GsCfYb1RkpfMPiCeDU7bFdjV2UVBlouwRnwzJckOBlXzHvsD7bk/TnpRxGb1+4QZEnU9BAH2AFCM5AIGgOh76z9NBXC+YI67+0R+VLWOnyQznriEcOwHieIkefKbgJ2y2wWcdpXWf8ADHOo4Q5NcshoIn/CwP00g+9OPhq5m8S3+J7R17W28Rk9GUT/AKIq/wDZPGD3wRk81sqBGSEzIoA5aDkNmoJT20xscdpNCy+ltsuQmVUKJ6ySST6kn6Co3OGmCTqQTMbZVAk/X8quwmEMgkab+1OfBjC3jHzXggPOIUv6CVFLc+OkxscfO3Iy5WmXh/8A0YMf/duCevlsn7fr3qnEYbQxuAT9OdaL4g8IYcW7JBt27jQZ3zqNdeZ8Mn3onJNqhHGrMrZWeVXYfCZ3RJC5mAk7CTEn0qzCYeVJ7x9qL4eTavW7gAORswB2JA8s9s0Ube9GcXViu5ag6giQGEiCVOqn3EGvPCFGYu1ORQJYKMzTJZiBptsIgDoBVo4Y2QneNo10HzD6lddd6PmlQHFsqBkAADkJ60XhrCGZErl83cjXTtIC/wCo0IuntRniDIoGkxm/0/pOv/aucAVIhikAtoSIbUMvprm95+1DthQsSJMBonQAiRPqI+tOfiDDG5iCFAAZiQeQB1+g1pfi7y7CeU+o0H2oY9aCYmuLrXVY6ia6npIXY0RBHKuNquwlqr3t0HILiD+ADXNYg/WrkQ8qrvGOVdyOoFvJt6UNkMxRqrJr39n1rHJI3iL3GnSgMRi5EAnTr+laL9kDb6660Bd4cskgRzrlNHODF+EuNmUsxhSDHYHbtTJWVgCPKVLy3NldQsEHTSWA9aHXhhjMdO1DXLJGnOuklLpmK4+gnjCMzSzB9fnjcxqfUkT6ml2bLI3PWrvEuBCIMEjcfSq2wzfwnqdKOOlVnS27KkvZTI3DSParMViiXLCRJqJtRuDXQJ50euwTrOJKq0EgnT251dhs2UQJknU8v61qkoOtE4PTQHc6j2oGjkz3E2yFnnyqFuTEiibrFiJGgq+2BQ9G9ghXSoC3R7rpUFtUPMJRPcBda24dfmExPcFfyNPuEY3I5YCLbwHTkRJGnorGP05C4PhmktpR721KlQRPL+vao8uRSdI9DBicfszrgtkyrEkHmOVecLw7EEk+RCTrsS0ffy1Qrc/tTa/lWyqrzMk9dAAfoKS9FUaexHft6tGxDD7T+n2oCzZLGCSEmW/0gk+8AgetMMTcOeOWUx7gz+VQOFYWLbHQXGaOwSF/Mn6VTB0jz8sbeiWCTLca2dgSY76c/QUTfQCgMXei8x38zQessY+1GXGJgDea2a3YWOX1r8PLbhQYAkhgT6rlH0knuYqQxZQK1vcIEn0HmIHdiTVlvhxKknQDc+517jTf0qsYaRI2piiiect6J4DFG42W4q+GB5m2KiRqNdySo96rxOCBtkpJg5WHMescu/pVcNGXqCB7yaLwV027TtbTUr4bsx6wSQJ02idN6La6A77C1xRvWczjKVCoI2YKACft9QazF45SR0NaWxb8W2zpoAcuTmJAM7nSSTWfxtmHJ9/rWY9SaNntIAJ1NdXhr2qyc0NiwRtsRVrWDVi2oXvtVtsEielQuRXGNlAtmRpNeXLXUTRg12pXxDioTbVunIetYpNukE4pbZPEplCmNiJ9Dp7RI+lD38WoIG5mIGpNBO966JgkekD/AHpx8G8ODM9x97YEA95lvtHvRSpK2wYpylSPWwzKksILbDoO/eveEcKN64E6n+ifYE0Tj7uZz2p18NWxaRrhGsHKOvKB3JIHvSFIfKKQu438PCydyREzSG1hVz6rIr6niLYcZGIYjUxBgdfeDHoax2M4Qwa4dIUzp/CTofuK62tMCNPZ7xSGtrlUQwmYGnT3mklzhcySxJIIj+van9sZrKTyJGvrH86MwHDYh225fzosWNydBZppbMrb4NHzACZ0ieX84qKcGUnQA9jz61qsZhvNtodqBtOLZ1WTBHpVvFR0iFysS3vh+ywHlyGltzh9oTlViQY+/brWwxeDWQRsQG7aiY9qDw2EC8hFJySaDikxB/Y2hPONqCbCEHXStl4I17D71nMfbOYnqaFSsY40Am3VuDWWAqdxIFS4SYuqT1+9BN6YzGvsh03Ds9guSYDBIHcFvyB+lBWcEoMCQSQBrzmnpwv7l5JCoymORZgyyT0gbd6At21Z2EDLy7wCT7ltB61JGWi7JBcivGYHw3y/5T6ZgG/Ig+9eYcz5eSkj25f12pnxjDgXbg6XGHshygewUClGNu+GFjc6ew1J+9bHejZfVWDYi3N8iY5A9BlOvpJmmHxHbC2rCp8qhl/+E/160rsXfEuDaTlHbkD+VMONPKLEkBnA+o1PrE05r7InUlwl/RERN0T1/wB6ZqIg85pav96Paj3u6Cny20ieLqLZYLpZlBMAkKT/AISwmi8bw42HNvUQFPfzKCJ760NYurpIrRvjFuW0E5riArPMiWCyeyEQe1dJyWkBFRfZn3sAgAhpnkOWvbeIqeHVkzlgVFwBSI5FsxPbYD0JozD4sMSuaCOTc+1e320PfkdiO1I8juqLI/Hi1yTElp2sEsDPWNqL47gxCsux29KFdvDcEjyncVZf4iDat24/uxlnqOvrVHbUkTP6pxZnnGtdUr48xr2qbJaNrew3zMpkA6kbRy+9QsrOg2OlOPhC2JdYGXKJB18odSfX/c0H+y5LzJ3JH1NeddOj0OOrF/E2NtJAJdtABv0GncwPeveGfCuXz3oZzqRyB6dzTu7w4NcttocraT1ytl/5iCO4FNcXhdQB/WlDKbiqQyGJSdsRnDAdtNKEwl5Va8sZSkspOmZHYFR3GbOP9NMcVYYZsxS0pIAZjpC9j1Ir5/xziI8Uxd8UDy5lkAqCSBrykmsxpzdI3LJY1Y/RWZvU7in7YW14lhb95oA+RPnLSMqItuWzGd9wF76fN/7ZutCpI/CqruSdAOpJJ+9fa/gD4A/Y0F28M+Lcak6+GCPkUnn/ABMN9hpTnj4bkSPJy6BOIYEYHDG5bBguSlt/wBkZgGg+YgggamAQPUs2VRjMN4ilVHNpIgDuZFB/+JfEGAt2IXK4Z80ySVR1IjkAHB+lLsdiD+0YedCtxD9TbOnpFTzluh+GH1cj1OGPASMqrOvUkyfXWm2GwxyARMU5s4JH3nQAQOvX6RT7B8MtBP7szFerhlHxqS9nnZ21NxfowGKwxHL0pLiOFESe9fWMR8Jq4GtIOIfCpUnL9KK0xNtGBRjly9DP5Vdh7GcwNgJJo/H8KKkkbmap4heFvDoq/O8sfT+v1qLOpOVFvx3GrYpxF8CVXnXJwbOJY70ObZBzdNanb48EHU0FNDYtSewbiHCchgazsaUJKN0Irc8LxCX2yhgWyho57Cd+hMVXjfhoXnuBBDKJn+uv6UtZLdMf4tcolyYQvg2uTALJP/CTH1/M0swGFZ3Fu1/eO0CeW8t6DerDjL9rDnClAMrhixOgAB8uh3lqX8J+ILuHdmXwyzaSRsOYHTX9KGMNBZMibNT8R4MC7cVdgVA6kFZJPeSdayXxGmXwxH8RP/LT7D8Y8Z5ugBnyyRsMqgc/Qmr/AIg4afCclTqpZZ5gL5SPtQwbUtjpKM4UmZDAi0GXTmD7SSPyiruK3cynLt4zwRtBCwPsaCwx8y+h/WmfEY/ZkUCP3sn/AID/AN6olL7JEcYfVszbv5gfSrbd9ietDYn5iByMfSicA2h9d/yFUS1GyaCuVBV1DANEYLFG2Q0THWoA0fZVXERrqaV5fTHv4/tELj+KSwAUyNOXqPpXott1j8qlhMCjPlzQYMdyOXbn9KJvYAWozsDzjlQvJG6ZscGSuS/yBNhiykFlP1/OKUCwgBl8sRAjUkz30A0+tH8Q4wH2APTTQUrCZ7ig8yB9TFOxp9tUhWT8u2BXzqa6qrjamK6qKJ7NtwbEMtxRzZkHqMw09KdcSIYqfluBXfTnlYQO29ZhMTDI2wzD7kf70bjuMC29xiZGRlG0iWAgdScunprtXltO0ekppJ2PcNxq2ieJdOVNJ7NowHc1lONfH5a4TYWBm8rncqAQDHIyZ9hSJvFxlwKIAGwJhEHUk9ue5rR4H4KwqqvjYnO51K2tgAdpInMftTuEMe57f4L8k8moaRkcdxK5dOa47Mf8RoJq+34PhPD0tZkt2soBOwLHLqRrqTpXzPiGAVnYgABmJEcgSYHsNKZD5CuqoVkwNb5WAfDVwpfFxTlZNVPMEiJHeCa+lfDHGLj+N4lx2zLE5jIzlgYjbTpXzfhNvLcZeR0n01/L8q2fw5dIza/NA+mb9Pzqb5b9lHxYq6Z5e4d+8cBiwUkDMSd06k9wPYVp+MYDz23WP722p9Mtsz9jSoXGzuAu8gHtrTb4gxILIAd7lpp5AeEJ/T6Uh9WOWrR9C+E7co5I/EBMdBT8ikvwoxNlp/8AyP8AnNNDidCeQ9+fb2q7C0saPNz/AP0ZC9isrIojzEj6Kx//AJqV+wHGulLuL4hVa1BAOc//AK3/AFNdiONEQAF7yftpT00+ibrsRfEPCcokDcEe8aV8zS1cu4vK/wCGzmy/4bYVF+7T9a+t4ziguWiQFYRIIMzyHrvXzLjOLOGxpYCT4RUgnTUpA0/yg86GbTkrDgmosrv8O19xNZG9YKuwO4Yj3mn2J+KGIkWzCgZiASJnXXas8bpYs5/EZ9ySf1oZuPobjsd/CDxi0A1zSh94j/mCn2re8R4gLWGzArMgkAgFmVjofy9BXzHDYgoSykhgpgjeTG35UPnaSuaeusiefrz1qWWPk7LYZXCND3ifHFuKQfnJJYjmeg7Usw7WghzSXO3Qa7fT86hkXm0+n6VU46feipVQvk7tjrg9yXA0OnX7e9aj4uxBTB2lJmfFXXkIAC187szm3ynf6VK/jnaFZiwBLa9TE/kPpXcN2bGdEbB1Ho1H8RuRYH/qaemQ/wBe9LMLcgj0ajMUZsg/4h/8W/WKyX+tDI/6GJMRvV2AOh9f0qGNEHTt+Qq/gZGdgdgJ9SAYH3+1UydwJcesheBETTjguOFlHYqGzSpJ/CPLA/1SfpVdjCI6OzsFyDXrJEj7+v8AeLTj4fwdtFm4Nbm46J015ncmo5SrZcsfk+qEVjhJ8cm0+iEMWA2mQB32Ye1H47DZssntHc/nTmxiMLZsuttwRdZczE6AKDAHaJNZriuJa5dtraBVBLZzzERmHTQmO5FZzlJ60NWHHCO9shiHtppoIpJisbBldTrr0kR9d6MxOEXbfudTS68iiYqnEl32RZ5N66ADXV47a15VxAaMCMn+YfnQ+Lsm9iFtg5VLFiegE/cANHdqItXNBtAgx71C2pW4X5gtPoR+hNRR07Kn0e4jClSBZBgAaDUk7e5PStFwP4aW4F8Mm40HOZyojHkTvm3kRQvAb4F5WPIMwPIEIxU+oMEUXisacJZXE2tSXU3UJ0YEQp7MGDCeeegcm3QSSSsNxfwW6Cc6zHKY771kr6lXysNQw05iDWnX/wARc4uQFCx5C0yDGkjnqD6aVlcXxI3rpuBdOQ9Nde9CuV0za1aBraDxSD+IT6Mv+xrR8Fb542XSO8/l39KzV+NH/hYE+h0P2NaLhpZVeOcbdidaHOnQ3A6kNv20LiBbgznAnlm0bL33H1FF8XxUiydIHhf/AAGtI8XicuL8x08RSTtGi/y+1U8Z+LLIVFVsxREHl5sFM6npoKVCDfQzJPW/03PHvi+5hpW1cKk3GeBtlmZPbSIo7A4fiN+yMRdxCWLbhbipPmywSC3JSQ05deWxFfLeJfHaXnLFSASYHQEk++8e1Vr8ekwCCQNACTGggadYquGGo7PPy5Lk6RtOPX8TYKi/dzPntsGG0CZIHfUR1FGcG4HjcTaXEeIEt3PkUnzlCD+910Bb8I7zWMXi9y/DNacjrPbfXWjeHfEjqUQhlVfKpJneVAAnQRI05TXLCrtsB5HXRr8VgcRb/d27rMVAjPlIGxjQd4J5xyrH8X4oblwnED95ECO5mYO+op2OOpctmLknaCY3/wC1B4kW4nOiqAc3mk6Cd9zRuCvTMUnQHa+J7aWfBNlTZg5gRBY6kEnpOX2ArKi77Vpr3FrCqjogbLcVpbmFzCIOylsre21ZC7cmOemvqdzXdjFoO8dSN969Gh05ifahLWGLQV15x7En6AE0zw1snIo8zFsqztyAHeheg7bNj8NfC4ODW74fiXLpJBMQqBiIE7fKST3pZxv4dZbbXYClIJg6QWC8uckULwL4ku2ENrMTbkwP4dZaPXX6k0Vxf4j8QELs3LtrM0HEJyFCor+DOma4LbkdCV1A6wT9KKTgBJvcyq5h0HniN+gihuEJlvWdR/f2iP8A3FrZ8CtTfvHdDlg9YuflJH1pc210U4IKXZ87tCCCdAM30FG37g/Z4/EGEjoCG/r2PvHi1kC5E+XzMx6BmKgDucp9qYYLAPiWt2Fy21ZxJGrksucDpmyS2sAAc6KuTTA5KCcWKv7PhTduDyG03h66s6qqAgfwhzBJ08p6UfgcGLNgXrU3LtyyAVGuXxXYHKAJLKluOZzXeg1YfG2MAJwVm0ES0LcPucsZt94JZT3Iq/gHDFtLJlCoRhDeZriSzE9LYmcggEiSDT9VTJHd2hdwrDWka4l3zEhTcZj5RkBNwDTbOttJ3OSk3HuLMk2lJEO0nmVOw+5+1OfiW7YuBgynxWIkKYDDWCdNtZiRyrH8WuFnNxiMzktpsBsAOgAED0rfHFysJZZRjSCvEZMO6MkZvLmIAytImOpyrl96MxXHcwEbQNOmlCWMeHsXPFlmQHw+mdz8xHMiCfb0qOC4d4mZmYIBsOfKtlGPcjo5J9IhdxpNU3Hr29h8rmBIG36TVPzHp1pkUvQuUn7KH3rq8fevabQse4G9Mg9aletkk6867DY0BFXTQfT176mr8PeU9I56157bvoqSVdl2AwsQf62ii/it4wq5RIlZPIRrr11BqGHuICdDGw6xVfGFFy0VBJ2IB2zab/eg7kmUxaUGjNsAVB5mB/Mj30qdhGyNGgmc38/pS9PK0E7aaeutNuH4pGZQ2qz/AHcaNuASx0UKDMxyqtqiaMrdF/7Ozo8DRbeZp9QI95pZi8a4Y5WPQwa1XEMIE6BXs5yoJktAC7/5ojqO9IcNwoXJKMF8hZy2irGWY9SwAFJhkXspy4mtIS4jF3HMsxJJ1mqNaeYjhTAFtTCC4sj5lIljrrpp9Z2oS84I8wn023jeqYSi+iKeOSPcHw2YZx5d4B1I/StPwo4e3BCQYjrvB5+lZqxeMhQDMbc9P9h9qJwWKBdFOoLCe6yJ+01r4sXxka+5xS1IgnKQOUHvHalPGMeHzFGyn8IjYSIAO+gJ1307161oNhbl52ljeW1bBBnJqQRyOYuOWgUnmKUrBYZpgHzde+/OgpGuLvRJUPzMWYKduR/oxVlmXcL4Yzk78vSp4E7FpGmbLymNJpiL6gIFnOsHN3ygQOwCj1NKkw1H9IYvgzBWzaHoNtJP6UNicEGGS0DCqBp+JyTMzqSQBt0p7hmv3jlELIMkwNBv+lBcRwFy1lVbgYtcbyofxKSASRp+AkDsazfZqa6FOGuyIVT5VaT3Yrv0WFyx/iPWrsHi7tsqVUkq6kaE+e2S0CN9dT6V39j3FU6EADMRO/Id+/tRHD1IIAcggEjqcqnOO07fShboKKsGwyOsZhJIiCdY1EmDoSR9j1q7DcKuXHOotqNS7fhUAtMDcwp066U1wllMhJABB11gDSQPWNfY1cUMMQgjbcxETHXr9Wpfkfod4ktsacP+Hh44K/KELKW3GUKV/wBREknTUxVw4wtl2VZZyMpA1iHWewOlLn4pdtkKXAdxkU/wKcuY+oGk96y2N4k5uZLRyrrEHUgayT1jX3pag5MoedQj9S/iSG6xJHmDGEH8EFp7kHMTXcOsXWnwJU+ZC0fKHAUkHcmCdBHy1DhOBa7cAXMGHzNO0iSJ5mOXetXiMRZwQyg5njRBvrqSf4Qfr6U+60RO5NsIt/DjXLhul1VZQKp1It2VCWgdfMxAzHbVjSu98IslwXEueIQSN/MzMMonUgASSeulADid66SQ3+kDQD+XrRWHN8/LcChVNw6SQEgljtAnqevSs5pP+jF8fI11oB/8sMx8QmJ5z06fT7ULe+H1gkHbcn7796ZLw654KOL5Klggk6B2XNG+hytPoarv8EY2fFLZlzFYBIGYGCCdpnl3Fa8pq+LJ/n/ont8K7EKdCSOXbrVHEuH+EBDSef0H849jTfDXbts6EiPcAeor3iWEW8oKgBuYGxk6EdtK5Zt7Ml8dpGWfGNsNudQtPFFvh8oZWEN196oddKtjJMjaaBrhkz1rq8y11NAsvW7sO/1immGYADr26nnSW1J1/qKKS/HKaTKHINSo13DOEZkDQCDr82++mn5UY2AUGDz07Csph+P3LawrFRMxymneB+M5lbmWY0MbVJ4ZxdjnOMkJeK8CcF7sQuYwvPLMA++9JLFwqZ6V9PxGKtMgyAzAmTMmNR6T+dZfjvwwGU3LIJafMg2g/wAPvVEJPpoU9C/FfERulM4MDNmgxOe6HI7CFVR0imVvi6+FkIUajMVESDuQNpyogHIRNLLHwneZgNAhj95yAPON9KXYuxcsnLcUrO08xS5Y4vSHLPNbZpMRxm2W8ySIYBSSFgrABI1bMVQHoFPWgRxi0zs9xQ8mCFWMunzIOWuUDoAaTnHGCsBgR9PT7/WhMQkTXRxL2c/kSuzWE2gMwUo+aNFlEUnzAndrhGYRMAGIqng+Pt2rlpwkeZrbkifK0ENI/EJiBAAXvSrBfEbJa8IgFcxYk6kkxBP+WBTLg1yw8sShcEFUfS2NACY5t9tKB42k7Q9ZoummenjQa2uHJCqhUhj/ABIQMp9FAE9qDwuV7vzMSSonlLHzM3pO38qfcL4ZbZiCgNxTmAZoVg5yElucZgesL1oS7gXtKxAgFmBAXRTOU+2gj1rZZE9HKN7u0JbmMI2MDUidzPOe4Ap5wfGRDb0nv2wSdB5efIx+VMsJZKkhhBGhHQ8/SmJriTzi+Vje7xEG4jOJEEQNBtp9IP1r29xRco0j98Tp/CZP11P1pTiFIZS2m+nUkGKovA5ZHUnbkNCfSdPagUkc4DB+KFmEsQCRtsNdRHoCO+lRfFAtofSN/wCtaW4Hhd2/cypEgSSTAC9T7natXb4F+zL+6XxLjeUO0fMNyOiiducdqHJOMddsKEX2KG4gqMPEkhTOXuJAn0k/aqMV8Q3GBC6R5hA7wD3MGaC4phGVyCZadeev61LDE5GMSSMvrO+vYfeK2PFKwHybI4bFEyWJLEGPer7CkuYElmCg+ukDnRVvAJkkEs45RCrqSSddZAAH+btR+BvrYt+JoXIm2p/jggXD0RQZ7sRGgrpST6CjBrs9xfGDhgLFmA6j94+5DtqVH+IT5j1EbLQeAwHi5muNAEEknXzGJJPKgUHhr4p8xmQDz82rH1M0FjcabjuwlVaBlneOvXWT71sYcg3JY/8AkbYj4iRcvgqAptZSD/EyqSfUNm+1A4TjVy34gU/3q5XnnsfzH3NLcompg69qoWOMVSQiWSU3cmGf2hd8IWsxyZzcj/EVVZ+ir9KuGLumytsucgdmyzzYqST1MgUMtwAzGlXgRBEEEZvTf+VBIOKQTheMPatukA5iDJ3lVIHtrR+ExKXSEUHOcioBu7uSDvyBj69qQs86moJfIIIJBGxB1FL8Sl6GrNKPTNLeAQkHLcI3ZeX+3ekfEsNzUaGrcLxTJZuIFl7jIc53CpPl9yattEPp6T6n+ooVF43YTlHLqtmdIrqOx+DhzAiuqxZI0RvHJPoWJd0EabTVwvchrP4v0H86oS15Sf6miVw5gf1ymudAlREcvvVllxPSprhy3LtXt/DFSBoOvUCutGDTC8aywI07UanxSw0CAnkZ58pA/SqcB8MFllnUGTpO0GNSPSpYThfhXdCrDUZjtrodPSaTKSjsZCPJ0E4njl2clsalyA5EDLy5QG3P0qy5wkYm0uZszqzebr5jIPOOnSp8TxbN5VSECogmCxKj5tNAxk1Vw+41sAB9P4SNBrrrvNLTb20HOMYrTCcZ8J4dtVHhnnGo9ppHxD4eyhiGDRzj8+9afE8Y8qrlXQkzGuv8o/Ok3EseI0BzNppzHeK5ti0ZXiHB3tfMvuNqGwmHDkguFgSJ5mRp2/2rS/2ns1zUMCGB5kFvpv71PDcMsXMxyBYMETOpE6R6/amRyOtnOAHgcLdX5biODyLf1FaG1jHS2EKZxpmUg8gBB67HzHXWh7XCbKzCDWjLOEbL5MzEMFAGrS05VAGp0B+hoJpS7Dg2uhbxC4LrHJh1tJOybkneevQDYcudWYcuZN1GuMYnLpktgbj+InX0y96vxKCywS4dTmzqpBKToJIkZpGwmB3NWDFWbsjP4LBTqTCsS3YaAAk5R/vSH/CmL/QK5hwGyuTnnmI1nU+m4mtPhcMs2FceYYXxXIOoAK5VGsD8BPPyr3lAl/KLqXCXn5bmhgASCNdySv196lhuM5fBJbVbT2mP+BgwB7keGp+lDT9jU0RwvFxYtQltT4jE5p82UECD2A1HdzVf/mc/iXYAAA9/MfpEVPHnLZyELrbA5aQ8HnPy+UDeZJ30WWLasqs30+/31roxXdA5NOjr3EkuOojIDAYwSdd4HPoBWnvcEVEAAYMAB5iJG+hgfNqCQNBqKxS2VFx21BBJSDsYlfodfan13BXvDL+IwkZxrzIk76/0a3LFapgYpVbob2sIFsPcuAm1b8xUiPFeQqJMTlLEAnorEdaQYO0bzyfO7EkjYMd46KoA2GgApt8SXSuHtWwSQ6i4Z3IUlE+reIfYVmMdjCrZVMZNJGk8j7VuKLaoOcqfIsxPGi1o2YGU3Bczc5Clcv8Al1kD+dAMartrAmicPaBZAxyoWUFjyBIk+wq5JRRE7btlUVZcMoojbn66xUMRq5Osbieh1H1FTMxlHKSx6n+UV1mUdaaVqT3Ole28OVCltA2o9/l/KfQ1cbCmSDCjTTdm6fcfWsbQXFg6qW96iRTDD2ldsiSCd+cAQTz7H6iocRwuS4ttNWLD01Ij86zkro7g6v0LzIojCYkh1PcA+lRvT09/1qkIRR0pLYFuLH+NskkHqoPvzrq7EXIW3/6a9eldXmWezxT2Y4Xdh3mjrePOnOP1pfYSTqYHM9v1PaiGxWmVRlH3PcnrXqtHhjKxxMAba6x68qGunMMzNLTqPy9aAJqWsT12ruKOG/CMcQcrMYjQ951/OnAvD+Kaydp41PXarbzupBOk8uccifXlQtbCrRqP2mQY1Akk9ABJPsB+VUPiisjIZifSdj96S4LiWUqGByyC0bmK0NzjdlbZcZbhZpyRpmW2qrmHNEEwv4mLHYapnKUXpDIY4y7YCcY8gZTMTHbQz6Rz71PC4lSwa55bcsublmC5sv3X2NH4bE2gEvYkz42jBNCLS+GTJGstovICCOtS4njcBcBW0vnYEgCRatQBAVR89whQJM6noKHyOqoYsKW7X/YgwDB7/hONCxMnZQFJkjoBJpzwzDkXMh8odUzafIXIiemXMjHoNKWcO4aEa5cxAfKPlVfxTOZiw1ygDXXWd9601nG4Y4MZic1zfeAC7kL7m1mY7kxSpz1SQ/Fht3IS3+IHMxUQuYn/AEkyB9CK0Pwpx1LaK727jsb5UZRCuWtC2lvMegu3Xga+YbCs9xa01w+RMoImToNBtJjp+VF8OxJS9h/Nmt2czKoIAPzSemdgZM6mKzlaozx8ZWW/GPC0wmIZRLQ5nuoRGCx2JIJO4IpJw7AvcV2keRczFjAEnYdTvp2pl8QcTtXFWTJEBmGpaQSd+YlU16E9BSr4UxQ8dcyeLBzhCdCyghSZ/hzFu+UDnRwX1YGRJTSNhe/8NLr5kTEpmtjzLBnOBJQAGZzyBpyntWW4lwlUa3bs3TfLSrPspeAxCgSciggFiTJB2ozDccuPiWveL4V+3a8QEiBcuqAGRh1Kj6zVmK4kDiMQ4KDO3hLGmsL414DZVYWz/wC4O9YuS7O+j6Eim4wuAhj4fmZuUEkEme/TvVuFu+Ve6/l/Roi9xJmtAW1hCSULc/LluKSfnUHX3NTt27r5boSBKqNIDEwuVRz6SNBzI2rZNUCk7AruFLEEITMqOcsOXc6itXbxU2VLHKoVgSd/IAWI6j8I6tpVfDcQga2so5FyUy6KpOx0bWTGp9aM/s43w9lFFs2VBKMdycz6AAAiJJPWKnlK6TKo4q2hPxHEl7eHkhiltbWm0o7NE84FwAnqDWUxLgXDOv6/0a0DWGUFWAGWGVRucr5HcztOkdctIcfhiBnIiTv19OoqrDVk2W6R6wkhQYGoBP1+5/OnNzC+PBTRECrm5akgH7MSedKeG4GWR7mtrNrPPQkD0JEVthxa0LQW2oVXBOkBQRln6A0ObI4tKOyr4fxo5blOVL89szgwOYkeIrMNW0gCdAJH0oS/icrEbgdoEdYou/xPIty2qghmDEnmwHP010oQ25GbVsxGbsMxAk8po4r3ImnV1ENv2mfDkkgC02U/RR7xr7mrsQgw+HEEHPcZ1bmVUFAewzK0es+leK4K/hLeLeW6xb0+bvzCk+lOPijhiW8FglJJYWlnsrgOffzRXXF6RijN23+A3BrSILt2RlC5EM6sQPOR2LaD0pRe1ZW1lQF+mgM0Vw/K9p1EyCArcltsY/4izGT0WveIFVvuiAFUuOADt5QY9dRNAlUmNyZFLHGKXX+WCXHYGCMunMcutX8IQXLuXKCSphj8qQQzOfRA/vFW2bKX7hzsxueHmzciwAGX5dNOfam3B8ECx2ACgXGHygKAI94JPWQOdZKajH+g48TnL+AuIZBlzeWVGUH+ESo/KfeupRx/Hi9eJTNkUZV6kCSSe5JJrqUsTY6XyYp0hCbgT5RLRuevX1qhmrwb0Z+xN0r09R7PLpvoHCzViEgzyq04Mj/vULtgjrQ8kwqaJ4OznaNhrJ6Df8galj72Zmjm0z+X0qq4CgA5kSffQfapcPthmhuUem4BPsCT7ULX+4Jb+pPB28xZR8xXQ9Bz+u3/AHqnEWSjaDKOXOeXvJo23jUhlCQOvM69fShr1oqF11GoPPX/ALT70Cbcg3FKOhte4rmw921kCoq2wiwSfK77nqTedu57Ch8H5ntI2RBsSBpEkyepM5f9NK2xb7EyO/XWD7SaZ4XBG/5gVVZjX8KqOcDU6e5NZL6rYMXykbXDcN/asKbtryCCt0PqWCTGSPlRpK5VAHkB5E1nr2EdAM6uti28Ww4y/MoLnqY+bpB71LhXEbmHLJbuAAgE5hMkE5TGwA/WguK8au4pgruWuNox5RCrlHTafepFG3oveRUn7CMW5uazpsPfnVH9nXboKqmVVOXXygbbzzjX/VTLhFq1ZQZ/3l6YGXZQpI57bTPcVclwbZR1MmTtvr2A17UCbjpGTnz2xR+xlmHjOuXOM4B7iSPUU74Pwaz4cKALlwuEbKC7RMZCWISCANBNKMbi7YAMBmmIjT3PTYUy+H7qlYN5UtEq4Y/3lu7bdRlUbKLhf/hDb0yTk1YvGo8qoZu2Ge7btFTev3NRdYaAsHjMIggMVnlsD8tfO8SQXJGxO36dxX0nHM3m8VEW2yko1o6NFxbpXkVDgAadI7Vg8Zw5UytbYsSssGEEGNRHSZjtR4H+mZ4jXgWJDlFuLFi2rtmDhcjRLuNCfwjywZjYzTXG8LZbmW8XZQwIvbKbd2DbmPkDCTpzkTyrF2MSsZWBjttWxwHxtFgWWuB7aqqAOkkqslVM7xOnpXZMbu0DCaSpg2DwXh3U0LWfETO4Bysg1IBbSPfnNFp8RsHvspjE3HtuTvAtM5ZB2JKDuFPWh34rZYKxut+7EeEABmIYQc3IECWOu3Img3447FjKrmMnKIPbWdaDjJ7od5ElVhD8WF2/cOXKDbfy9CYCqewJ+gpfxFmbw1JLKgIVTsBOaPTWvMJibaXDmPzCCfcGftTDwAACSpAMgyAR9frW3wfRiiskX+iazjmY5X1LajtPL0qWGwrW2Rnnw5MRruBJjnEg96NW1aIbUZisIZ+VswOb0gER3NRxmEBNu3buSAoFxmOgYnVgOgECP8NN571oV4332KeKcRNx5Vci7KvReQPU9TzJpv4LLhAo+bxcrIDMsFBDegkjpvVuE4Let3LzWWRrVt8md9A+8MAOWUFuw9pY47hV+2MOMim9iENwIuhVcubzaiDk8x6RFHN3SSAVptsrt4+8+ERIEFLhn+FcOrg/Zvyqv4o4gWvtZcj92FRY5KFlQe4DQfSgDxIpbZIM5HUaaRde2T6DKjf8VCXMFddgGQ59XJPzEGCWYnkAefWhxxUW2NnltKht8Noma4WI8qyoPy5xJBPIwFYx1I6ULxLFKLlzKN20J3ETP150dw/g4tjDOWGW5JcTqgLsnSMxTYzpJPKpYfA2rS+YrcuHzEbqo0O56ka84MczQSlFNtmxhKS0qO4Jh2tgvlPiXBlS3z3+Y9BIH0npRvGbow+G8INLEeYjm5JgDqFBYk9SOlDY74jW1JTz3m0LfwjkB0H5n6VlsRimuGWJPrXQxSyPk9I3JmjjjwjsjbO+vOur3CpoZ6/oK6mzf2ZGugA26mmIddia6uqnvsV10F28eDuIqMSZLTHUV7XUtxUehyk32V350JM1T4raxpO/vXV1FHoB9lll/wDCPf8Ar7VY6jLmJM/iJ5mdhXV1LfYaegNxNdZxTJ8pI7cjXV1Nq1TE3RYeIt2qnxzM866uoOKXRvJsut8SddmiorjnH4jXV1cor8N5P9PLmLJEVyXiARyO9dXUVI62OML8SEWvDfMQJyEHUAx5TPKQD9etBY/iJuMYkLrlk6x3PM11dQqEU7SDc5PTBAa6a6uowCeY14brcq6urDrIFGNHWsdcyBcoOXmd46b11dWSSfZibT0SZMwBCENzgiPzqeHtXk1AnsY/nXV1Jm+I6LfYaOI4nLlyAjeJEfSaKu8bxTuHyecAjNmE+YQfxcxp711dQVH8D8uT9B0OIiPDH/L/ADog3cUSSVMkQSGXUGNN+w+ldXUDl/EFzl+kLuDxLgDwzA28y8v9VRTgOKbTKQOzL/1V7XUPla6SMdy7ZZ/5OxG4tk+rJ/1VafhDF8rP/On/AFV1dW+eZixoJ4b8E4oqSbUeb+NOg/xV5XV1LlkbdhKKP//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6" descr="http://samhoad.edublogs.org/files/2011/08/underworld-22sftyq.jpg"/>
          <p:cNvPicPr>
            <a:picLocks noChangeAspect="1" noChangeArrowheads="1"/>
          </p:cNvPicPr>
          <p:nvPr/>
        </p:nvPicPr>
        <p:blipFill>
          <a:blip r:embed="rId3" cstate="print"/>
          <a:srcRect/>
          <a:stretch>
            <a:fillRect/>
          </a:stretch>
        </p:blipFill>
        <p:spPr bwMode="auto">
          <a:xfrm>
            <a:off x="4038600" y="3733800"/>
            <a:ext cx="4286250" cy="2838450"/>
          </a:xfrm>
          <a:prstGeom prst="rect">
            <a:avLst/>
          </a:prstGeom>
          <a:noFill/>
        </p:spPr>
      </p:pic>
      <p:pic>
        <p:nvPicPr>
          <p:cNvPr id="2" name="Picture 2" descr="http://i5.glitter-graphics.org/pub/1748/1748995xid82vjupa.gif"/>
          <p:cNvPicPr>
            <a:picLocks noChangeAspect="1" noChangeArrowheads="1" noCrop="1"/>
          </p:cNvPicPr>
          <p:nvPr/>
        </p:nvPicPr>
        <p:blipFill>
          <a:blip r:embed="rId4" cstate="print"/>
          <a:srcRect/>
          <a:stretch>
            <a:fillRect/>
          </a:stretch>
        </p:blipFill>
        <p:spPr bwMode="auto">
          <a:xfrm>
            <a:off x="457200" y="4495800"/>
            <a:ext cx="2857500" cy="1971676"/>
          </a:xfrm>
          <a:prstGeom prst="rect">
            <a:avLst/>
          </a:prstGeom>
          <a:noFill/>
        </p:spPr>
      </p:pic>
      <p:pic>
        <p:nvPicPr>
          <p:cNvPr id="6" name="~PP1947.WAV">
            <a:hlinkClick r:id="" action="ppaction://media"/>
          </p:cNvPr>
          <p:cNvPicPr>
            <a:picLocks noRot="1" noChangeAspect="1"/>
          </p:cNvPicPr>
          <p:nvPr>
            <a:wavAudioFile r:embed="rId1" name="~PP1947.WAV"/>
          </p:nvPr>
        </p:nvPicPr>
        <p:blipFill>
          <a:blip r:embed="rId5" cstate="print"/>
          <a:stretch>
            <a:fillRect/>
          </a:stretch>
        </p:blipFill>
        <p:spPr>
          <a:xfrm>
            <a:off x="8656638" y="6370638"/>
            <a:ext cx="304800" cy="3048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0" presetClass="path" presetSubtype="0" accel="50000" decel="50000" fill="hold" nodeType="afterEffect">
                                  <p:stCondLst>
                                    <p:cond delay="0"/>
                                  </p:stCondLst>
                                  <p:childTnLst>
                                    <p:animMotion origin="layout" path="M 3.05556E-6 -8.88889E-6 C -0.00851 -0.00857 -0.01302 -0.01737 -0.02049 -0.02732 C -0.03473 -0.07501 -0.01511 -0.00626 -0.02726 -0.06065 C -0.02969 -0.07176 -0.03525 -0.08334 -0.03854 -0.09399 C -0.04653 -0.12014 -0.03924 -0.10394 -0.04775 -0.12107 C -0.05695 -0.15903 -0.04983 -0.19931 -0.04098 -0.23635 C -0.02848 -0.28843 -0.01042 -0.32848 0.01823 -0.36667 C 0.02118 -0.37061 0.02587 -0.37061 0.02951 -0.37269 C 0.04305 -0.38056 0.04896 -0.38751 0.06371 -0.40001 C 0.071 -0.40626 0.07621 -0.41644 0.08402 -0.42107 C 0.11007 -0.43681 0.13298 -0.45626 0.16146 -0.46366 C 0.19652 -0.45764 0.19062 -0.46575 0.21146 -0.44538 C 0.2184 -0.43866 0.23177 -0.42408 0.23177 -0.42408 C 0.24027 -0.39676 0.23281 -0.4169 0.25225 -0.38172 C 0.26771 -0.35371 0.28073 -0.32246 0.29548 -0.29399 C 0.31319 -0.25973 0.31562 -0.21551 0.32031 -0.1757 C 0.31979 -0.16366 0.32066 -0.15116 0.31823 -0.13936 C 0.31666 -0.13218 0.31198 -0.12732 0.30902 -0.12107 C 0.30104 -0.10417 0.28732 -0.07616 0.27274 -0.06968 C 0.25191 -0.04885 0.22309 -0.04653 0.19774 -0.04237 C 0.1651 -0.04422 0.13316 -0.04237 0.10225 -0.05741 C 0.09323 -0.06181 0.07882 -0.07038 0.07274 -0.07871 C 0.06892 -0.0838 0.06146 -0.09399 0.06146 -0.09399 C 0.05607 -0.11389 0.06319 -0.09167 0.05225 -0.11204 C 0.04566 -0.12431 0.03923 -0.16227 0.03871 -0.16667 C 0.03715 -0.18079 0.03402 -0.20903 0.03402 -0.20903 C 0.03333 -0.28473 0.03107 -0.36065 0.03177 -0.43635 C 0.03212 -0.47454 0.05625 -0.50139 0.06823 -0.53334 C 0.08298 -0.57292 0.10139 -0.59885 0.125 -0.63033 C 0.13455 -0.64306 0.14201 -0.65811 0.15225 -0.66968 C 0.16562 -0.68496 0.18732 -0.69538 0.20451 -0.70001 C 0.21059 -0.69908 0.21684 -0.69908 0.22274 -0.697 C 0.22534 -0.69607 0.22725 -0.6926 0.22951 -0.69075 C 0.24201 -0.68033 0.23906 -0.68264 0.25225 -0.6757 C 0.26458 -0.65093 0.24809 -0.68149 0.26371 -0.66065 C 0.28437 -0.63311 0.30607 -0.60255 0.325 -0.57269 C 0.34166 -0.5463 0.35347 -0.51575 0.36823 -0.48774 C 0.37222 -0.4801 0.3776 -0.47408 0.38177 -0.46667 C 0.38507 -0.46089 0.38767 -0.4544 0.39097 -0.44839 C 0.39357 -0.43797 0.40468 -0.39468 0.40659 -0.38172 C 0.41163 -0.35255 0.4118 -0.32038 0.41371 -0.29075 C 0.41302 -0.2757 0.41371 -0.26019 0.41128 -0.24538 C 0.41059 -0.24051 0.40659 -0.23751 0.40451 -0.23334 C 0.39548 -0.21644 0.38715 -0.20139 0.375 -0.18774 C 0.36996 -0.18218 0.36389 -0.17848 0.35902 -0.17269 C 0.35538 -0.16829 0.3533 -0.16227 0.34982 -0.15741 C 0.33993 -0.14237 0.30902 -0.10672 0.30451 -0.10301 C 0.28993 -0.09144 0.27326 -0.08496 0.25902 -0.07269 C 0.23107 -0.07639 0.18402 -0.07547 0.16597 -0.11505 C 0.15729 -0.13426 0.16111 -0.12501 0.15451 -0.14237 C 0.15382 -0.15649 0.15225 -0.17061 0.15225 -0.18473 C 0.15225 -0.25024 0.18107 -0.32362 0.20451 -0.37871 C 0.24809 -0.48056 0.28524 -0.59954 0.375 -0.63936 C 0.39236 -0.63843 0.41007 -0.63982 0.42725 -0.63635 C 0.43021 -0.63565 0.43212 -0.63079 0.43385 -0.62732 C 0.43819 -0.61968 0.44166 -0.61112 0.44548 -0.60301 C 0.45434 -0.58473 0.46597 -0.56343 0.47274 -0.54538 C 0.475 -0.53936 0.47621 -0.53264 0.47951 -0.52732 C 0.48194 -0.52339 0.48611 -0.522 0.48871 -0.51806 C 0.49392 -0.51019 0.51371 -0.46389 0.51371 -0.46366 C 0.5184 -0.45325 0.525 -0.43033 0.525 -0.43033 C 0.52656 -0.42014 0.52864 -0.41019 0.52951 -0.40001 C 0.53159 -0.37477 0.53402 -0.32408 0.53402 -0.32408 C 0.53246 -0.28565 0.53125 -0.24746 0.52951 -0.20903 C 0.52795 -0.17385 0.53159 -0.1845 0.52274 -0.16667 C 0.51527 -0.12639 0.48507 -0.10001 0.45677 -0.08774 C 0.3901 -0.08959 0.32708 -0.09422 0.26146 -0.10301 C 0.25173 -0.10718 0.24705 -0.10834 0.23871 -0.11505 C 0.23402 -0.11876 0.225 -0.12732 0.225 -0.12732 C 0.21996 -0.13751 0.21823 -0.14538 0.21597 -0.15741 C 0.21666 -0.18982 0.21614 -0.22223 0.21823 -0.2544 C 0.21857 -0.25903 0.22152 -0.26251 0.22274 -0.26667 C 0.23142 -0.29561 0.23767 -0.32987 0.25 -0.35741 C 0.25416 -0.3669 0.25955 -0.37524 0.26371 -0.38473 C 0.27031 -0.39954 0.27118 -0.42107 0.28402 -0.42732 C 0.28559 -0.43033 0.28663 -0.43403 0.28871 -0.43635 C 0.29409 -0.44214 0.3033 -0.43681 0.28646 -0.44237 C 0.28264 -0.44028 0.27882 -0.43866 0.275 -0.43635 C 0.27048 -0.43357 0.26614 -0.42987 0.26146 -0.42732 C 0.24635 -0.41899 0.24722 -0.42315 0.23177 -0.41204 C 0.22847 -0.40973 0.22604 -0.40556 0.22274 -0.40301 C 0.21927 -0.40047 0.2151 -0.39954 0.21146 -0.397 C 0.19357 -0.38496 0.17812 -0.36899 0.15902 -0.36065 C 0.14444 -0.34561 0.12916 -0.33172 0.11371 -0.31806 C 0.07864 -0.28681 0.10712 -0.31505 0.08871 -0.30301 C 0.08003 -0.29723 0.07274 -0.28774 0.06597 -0.27871 C 0.06302 -0.26714 0.05972 -0.26436 0.05225 -0.25741 C 0.04409 -0.24098 0.05 -0.25163 0.03402 -0.23033 C 0.03246 -0.22825 0.02951 -0.22408 0.02951 -0.22408 C 0.02673 -0.21297 0.02152 -0.20487 0.01823 -0.19399 C 0.01649 -0.18797 0.01371 -0.1757 0.01371 -0.1757 C 0.0217 -0.13311 0.01788 -0.08635 0.02048 -0.04237 C 0.01823 -0.0213 0.0125 -0.00464 0.00677 0.01527 C 0.00555 0.01967 0.0026 0.03425 3.05556E-6 0.03634 C -0.00382 0.03958 -0.00903 0.03842 -0.01354 0.03935 C -0.02205 0.04699 -0.02587 0.04861 -0.03629 0.04861 " pathEditMode="relative" ptsTypes="fffffffffffffffffffffffffffffffffffffffffffffffffffffffffffffffffffffffffffffffffffffffffffffffA">
                                      <p:cBhvr>
                                        <p:cTn id="9" dur="5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0"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990600"/>
            <a:ext cx="7391400" cy="1631216"/>
          </a:xfrm>
          <a:prstGeom prst="rect">
            <a:avLst/>
          </a:prstGeom>
          <a:noFill/>
        </p:spPr>
        <p:txBody>
          <a:bodyPr wrap="square" rtlCol="0">
            <a:spAutoFit/>
          </a:bodyPr>
          <a:lstStyle/>
          <a:p>
            <a:endParaRPr lang="en-US" sz="10000" dirty="0"/>
          </a:p>
        </p:txBody>
      </p:sp>
      <p:sp>
        <p:nvSpPr>
          <p:cNvPr id="5" name="TextBox 4"/>
          <p:cNvSpPr txBox="1"/>
          <p:nvPr/>
        </p:nvSpPr>
        <p:spPr>
          <a:xfrm>
            <a:off x="1600200" y="1905000"/>
            <a:ext cx="2819400" cy="369332"/>
          </a:xfrm>
          <a:prstGeom prst="rect">
            <a:avLst/>
          </a:prstGeom>
          <a:noFill/>
        </p:spPr>
        <p:txBody>
          <a:bodyPr wrap="square" rtlCol="0">
            <a:spAutoFit/>
          </a:bodyPr>
          <a:lstStyle/>
          <a:p>
            <a:endParaRPr lang="en-US"/>
          </a:p>
        </p:txBody>
      </p:sp>
      <p:sp>
        <p:nvSpPr>
          <p:cNvPr id="6" name="TextBox 5"/>
          <p:cNvSpPr txBox="1"/>
          <p:nvPr/>
        </p:nvSpPr>
        <p:spPr>
          <a:xfrm>
            <a:off x="762000" y="1295400"/>
            <a:ext cx="5562600" cy="4154984"/>
          </a:xfrm>
          <a:prstGeom prst="rect">
            <a:avLst/>
          </a:prstGeom>
          <a:noFill/>
        </p:spPr>
        <p:txBody>
          <a:bodyPr wrap="square" rtlCol="0">
            <a:spAutoFit/>
          </a:bodyPr>
          <a:lstStyle/>
          <a:p>
            <a:r>
              <a:rPr lang="en-US" sz="9600" dirty="0" smtClean="0">
                <a:solidFill>
                  <a:srgbClr val="FF0000"/>
                </a:solidFill>
              </a:rPr>
              <a:t>   The</a:t>
            </a:r>
          </a:p>
          <a:p>
            <a:r>
              <a:rPr lang="en-US" sz="9600" dirty="0" smtClean="0">
                <a:solidFill>
                  <a:srgbClr val="FF0000"/>
                </a:solidFill>
              </a:rPr>
              <a:t>			End</a:t>
            </a:r>
            <a:r>
              <a:rPr lang="en-US" sz="5400" dirty="0" smtClean="0">
                <a:solidFill>
                  <a:srgbClr val="FF0000"/>
                </a:solidFill>
              </a:rPr>
              <a:t> </a:t>
            </a:r>
          </a:p>
          <a:p>
            <a:endParaRPr lang="en-US" sz="7200" dirty="0"/>
          </a:p>
        </p:txBody>
      </p:sp>
      <p:pic>
        <p:nvPicPr>
          <p:cNvPr id="7" name="~PP2365.WAV">
            <a:hlinkClick r:id="" action="ppaction://media"/>
          </p:cNvPr>
          <p:cNvPicPr>
            <a:picLocks noRot="1" noChangeAspect="1"/>
          </p:cNvPicPr>
          <p:nvPr>
            <a:wavAudioFile r:embed="rId1" name="~PP2365.WAV"/>
          </p:nvPr>
        </p:nvPicPr>
        <p:blipFill>
          <a:blip r:embed="rId3" cstate="print"/>
          <a:stretch>
            <a:fillRect/>
          </a:stretch>
        </p:blipFill>
        <p:spPr>
          <a:xfrm>
            <a:off x="8656638" y="6370638"/>
            <a:ext cx="304800" cy="3048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5"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6"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231</TotalTime>
  <Words>12</Words>
  <Application>Microsoft Office PowerPoint</Application>
  <PresentationFormat>On-screen Show (4:3)</PresentationFormat>
  <Paragraphs>15</Paragraphs>
  <Slides>5</Slides>
  <Notes>1</Notes>
  <HiddenSlides>0</HiddenSlides>
  <MMClips>6</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Achilles  </vt:lpstr>
      <vt:lpstr>Slide 2</vt:lpstr>
      <vt:lpstr>Slide 3</vt:lpstr>
      <vt:lpstr>Slide 4</vt:lpstr>
      <vt:lpstr>Slide 5</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Perseus</dc:title>
  <dc:creator>Cortland City School District</dc:creator>
  <cp:lastModifiedBy>Cortland City School District</cp:lastModifiedBy>
  <cp:revision>50</cp:revision>
  <dcterms:created xsi:type="dcterms:W3CDTF">2013-04-09T16:47:48Z</dcterms:created>
  <dcterms:modified xsi:type="dcterms:W3CDTF">2013-04-15T16:46:17Z</dcterms:modified>
</cp:coreProperties>
</file>