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59" r:id="rId5"/>
    <p:sldId id="260" r:id="rId6"/>
    <p:sldId id="261" r:id="rId7"/>
    <p:sldId id="262" r:id="rId8"/>
    <p:sldId id="266"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41" autoAdjust="0"/>
    <p:restoredTop sz="94660"/>
  </p:normalViewPr>
  <p:slideViewPr>
    <p:cSldViewPr>
      <p:cViewPr varScale="1">
        <p:scale>
          <a:sx n="22" d="100"/>
          <a:sy n="22"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798E2-CF17-46FF-87D7-B80921EF97C5}" type="datetimeFigureOut">
              <a:rPr lang="en-US" smtClean="0"/>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714724-5E78-40D4-A5FC-62A194A3399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714724-5E78-40D4-A5FC-62A194A33992}"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0D649B7-DBE0-4B4B-AAC2-4D3D4D7C567F}" type="datetimeFigureOut">
              <a:rPr lang="en-US" smtClean="0"/>
              <a:pPr/>
              <a:t>4/15/2013</a:t>
            </a:fld>
            <a:endParaRPr lang="en-US"/>
          </a:p>
        </p:txBody>
      </p:sp>
      <p:sp>
        <p:nvSpPr>
          <p:cNvPr id="16" name="Slide Number Placeholder 15"/>
          <p:cNvSpPr>
            <a:spLocks noGrp="1"/>
          </p:cNvSpPr>
          <p:nvPr>
            <p:ph type="sldNum" sz="quarter" idx="11"/>
          </p:nvPr>
        </p:nvSpPr>
        <p:spPr/>
        <p:txBody>
          <a:bodyPr/>
          <a:lstStyle/>
          <a:p>
            <a:fld id="{E2FA8AB5-7289-43DF-A96D-91E60E1756DF}"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649B7-DBE0-4B4B-AAC2-4D3D4D7C567F}"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649B7-DBE0-4B4B-AAC2-4D3D4D7C567F}"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0D649B7-DBE0-4B4B-AAC2-4D3D4D7C567F}" type="datetimeFigureOut">
              <a:rPr lang="en-US" smtClean="0"/>
              <a:pPr/>
              <a:t>4/15/2013</a:t>
            </a:fld>
            <a:endParaRPr lang="en-US"/>
          </a:p>
        </p:txBody>
      </p:sp>
      <p:sp>
        <p:nvSpPr>
          <p:cNvPr id="15" name="Slide Number Placeholder 14"/>
          <p:cNvSpPr>
            <a:spLocks noGrp="1"/>
          </p:cNvSpPr>
          <p:nvPr>
            <p:ph type="sldNum" sz="quarter" idx="15"/>
          </p:nvPr>
        </p:nvSpPr>
        <p:spPr/>
        <p:txBody>
          <a:bodyPr/>
          <a:lstStyle>
            <a:lvl1pPr algn="ctr">
              <a:defRPr/>
            </a:lvl1pPr>
          </a:lstStyle>
          <a:p>
            <a:fld id="{E2FA8AB5-7289-43DF-A96D-91E60E1756DF}"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0D649B7-DBE0-4B4B-AAC2-4D3D4D7C567F}"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D649B7-DBE0-4B4B-AAC2-4D3D4D7C567F}"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2FA8AB5-7289-43DF-A96D-91E60E1756DF}"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0D649B7-DBE0-4B4B-AAC2-4D3D4D7C567F}" type="datetimeFigureOut">
              <a:rPr lang="en-US" smtClean="0"/>
              <a:pPr/>
              <a:t>4/15/2013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0D649B7-DBE0-4B4B-AAC2-4D3D4D7C567F}" type="datetimeFigureOut">
              <a:rPr lang="en-US" smtClean="0"/>
              <a:pPr/>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FA8AB5-7289-43DF-A96D-91E60E1756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649B7-DBE0-4B4B-AAC2-4D3D4D7C567F}"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FA8AB5-7289-43DF-A96D-91E60E1756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0D649B7-DBE0-4B4B-AAC2-4D3D4D7C567F}" type="datetimeFigureOut">
              <a:rPr lang="en-US" smtClean="0"/>
              <a:pPr/>
              <a:t>4/15/2013</a:t>
            </a:fld>
            <a:endParaRPr lang="en-US"/>
          </a:p>
        </p:txBody>
      </p:sp>
      <p:sp>
        <p:nvSpPr>
          <p:cNvPr id="9" name="Slide Number Placeholder 8"/>
          <p:cNvSpPr>
            <a:spLocks noGrp="1"/>
          </p:cNvSpPr>
          <p:nvPr>
            <p:ph type="sldNum" sz="quarter" idx="15"/>
          </p:nvPr>
        </p:nvSpPr>
        <p:spPr/>
        <p:txBody>
          <a:bodyPr/>
          <a:lstStyle/>
          <a:p>
            <a:fld id="{E2FA8AB5-7289-43DF-A96D-91E60E1756DF}"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0D649B7-DBE0-4B4B-AAC2-4D3D4D7C567F}" type="datetimeFigureOut">
              <a:rPr lang="en-US" smtClean="0"/>
              <a:pPr/>
              <a:t>4/15/2013</a:t>
            </a:fld>
            <a:endParaRPr lang="en-US"/>
          </a:p>
        </p:txBody>
      </p:sp>
      <p:sp>
        <p:nvSpPr>
          <p:cNvPr id="9" name="Slide Number Placeholder 8"/>
          <p:cNvSpPr>
            <a:spLocks noGrp="1"/>
          </p:cNvSpPr>
          <p:nvPr>
            <p:ph type="sldNum" sz="quarter" idx="11"/>
          </p:nvPr>
        </p:nvSpPr>
        <p:spPr/>
        <p:txBody>
          <a:bodyPr/>
          <a:lstStyle/>
          <a:p>
            <a:fld id="{E2FA8AB5-7289-43DF-A96D-91E60E1756DF}"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0D649B7-DBE0-4B4B-AAC2-4D3D4D7C567F}" type="datetimeFigureOut">
              <a:rPr lang="en-US" smtClean="0"/>
              <a:pPr/>
              <a:t>4/15/2013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2FA8AB5-7289-43DF-A96D-91E60E1756DF}"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9.jpeg"/><Relationship Id="rId5" Type="http://schemas.openxmlformats.org/officeDocument/2006/relationships/image" Target="../media/image3.gif"/><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infohost.nmt.edu/~kscott/raytracing/bmrt/eye.gif" TargetMode="Externa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10.pn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990600"/>
            <a:ext cx="9144000" cy="2585323"/>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story of Perseus and Medusa</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9638" name="Picture 6" descr="http://www.christianity-and-the-confusion.com/medusa_slithering_lg_nwm.gif"/>
          <p:cNvPicPr>
            <a:picLocks noChangeAspect="1" noChangeArrowheads="1" noCrop="1"/>
          </p:cNvPicPr>
          <p:nvPr/>
        </p:nvPicPr>
        <p:blipFill>
          <a:blip r:embed="rId2" cstate="print"/>
          <a:srcRect/>
          <a:stretch>
            <a:fillRect/>
          </a:stretch>
        </p:blipFill>
        <p:spPr bwMode="auto">
          <a:xfrm>
            <a:off x="6019800" y="2971800"/>
            <a:ext cx="2514600" cy="2895600"/>
          </a:xfrm>
          <a:prstGeom prst="rect">
            <a:avLst/>
          </a:prstGeom>
          <a:noFill/>
        </p:spPr>
      </p:pic>
      <p:pic>
        <p:nvPicPr>
          <p:cNvPr id="69642" name="Picture 10" descr="http://www.misterdann.com/perseusandthegorgonmedusa.gif"/>
          <p:cNvPicPr>
            <a:picLocks noChangeAspect="1" noChangeArrowheads="1" noCrop="1"/>
          </p:cNvPicPr>
          <p:nvPr/>
        </p:nvPicPr>
        <p:blipFill>
          <a:blip r:embed="rId3" cstate="print"/>
          <a:srcRect/>
          <a:stretch>
            <a:fillRect/>
          </a:stretch>
        </p:blipFill>
        <p:spPr bwMode="auto">
          <a:xfrm>
            <a:off x="838200" y="3124200"/>
            <a:ext cx="2590800" cy="2819400"/>
          </a:xfrm>
          <a:prstGeom prst="rect">
            <a:avLst/>
          </a:prstGeom>
          <a:noFill/>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2514600"/>
          </a:xfrm>
        </p:spPr>
        <p:txBody>
          <a:bodyPr/>
          <a:lstStyle/>
          <a:p>
            <a:pPr>
              <a:buNone/>
            </a:pPr>
            <a:r>
              <a:rPr lang="en-US" dirty="0" smtClean="0">
                <a:latin typeface="Algerian" pitchFamily="82" charset="0"/>
              </a:rPr>
              <a:t> </a:t>
            </a:r>
            <a:r>
              <a:rPr lang="en-US" dirty="0" smtClean="0">
                <a:latin typeface="Algerian" pitchFamily="82" charset="0"/>
              </a:rPr>
              <a:t>     When </a:t>
            </a:r>
            <a:r>
              <a:rPr lang="en-US" dirty="0" err="1" smtClean="0">
                <a:latin typeface="Algerian" pitchFamily="82" charset="0"/>
              </a:rPr>
              <a:t>Perseus</a:t>
            </a:r>
            <a:r>
              <a:rPr lang="en-US" dirty="0" smtClean="0">
                <a:latin typeface="Algerian" pitchFamily="82" charset="0"/>
              </a:rPr>
              <a:t> got back home the new king and </a:t>
            </a:r>
            <a:r>
              <a:rPr lang="en-US" dirty="0" err="1" smtClean="0">
                <a:latin typeface="Algerian" pitchFamily="82" charset="0"/>
              </a:rPr>
              <a:t>Danae</a:t>
            </a:r>
            <a:r>
              <a:rPr lang="en-US" dirty="0" smtClean="0">
                <a:latin typeface="Algerian" pitchFamily="82" charset="0"/>
              </a:rPr>
              <a:t> where still fighting about marriage. </a:t>
            </a:r>
            <a:r>
              <a:rPr lang="en-US" dirty="0" err="1" smtClean="0">
                <a:latin typeface="Algerian" pitchFamily="82" charset="0"/>
              </a:rPr>
              <a:t>Perseus</a:t>
            </a:r>
            <a:r>
              <a:rPr lang="en-US" dirty="0" smtClean="0">
                <a:latin typeface="Algerian" pitchFamily="82" charset="0"/>
              </a:rPr>
              <a:t> was sick and tired because of all the bickering , so he turned around and showed medusas head to the king and turned him to stone!</a:t>
            </a: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endParaRPr lang="en-US" dirty="0">
              <a:latin typeface="Algerian" pitchFamily="82" charset="0"/>
            </a:endParaRPr>
          </a:p>
        </p:txBody>
      </p:sp>
      <p:pic>
        <p:nvPicPr>
          <p:cNvPr id="1026" name="Picture 2" descr="http://image.shutterstock.com/display_pic_with_logo/10548/10548,1131352507,1/stock-photo-stone-statue-of-a-king-isolated-699660.jpg"/>
          <p:cNvPicPr>
            <a:picLocks noChangeAspect="1" noChangeArrowheads="1"/>
          </p:cNvPicPr>
          <p:nvPr/>
        </p:nvPicPr>
        <p:blipFill>
          <a:blip r:embed="rId2" cstate="print"/>
          <a:srcRect/>
          <a:stretch>
            <a:fillRect/>
          </a:stretch>
        </p:blipFill>
        <p:spPr bwMode="auto">
          <a:xfrm>
            <a:off x="5105400" y="3048000"/>
            <a:ext cx="3352800" cy="3352800"/>
          </a:xfrm>
          <a:prstGeom prst="rect">
            <a:avLst/>
          </a:prstGeom>
          <a:noFill/>
        </p:spPr>
      </p:pic>
      <p:sp>
        <p:nvSpPr>
          <p:cNvPr id="8" name="TextBox 7"/>
          <p:cNvSpPr txBox="1"/>
          <p:nvPr/>
        </p:nvSpPr>
        <p:spPr>
          <a:xfrm>
            <a:off x="381000" y="3200400"/>
            <a:ext cx="6781800" cy="1446550"/>
          </a:xfrm>
          <a:prstGeom prst="rect">
            <a:avLst/>
          </a:prstGeom>
          <a:noFill/>
        </p:spPr>
        <p:txBody>
          <a:bodyPr wrap="square" rtlCol="0">
            <a:spAutoFit/>
          </a:bodyPr>
          <a:lstStyle/>
          <a:p>
            <a:r>
              <a:rPr lang="en-US" sz="8800" dirty="0" smtClean="0">
                <a:latin typeface="Algerian" pitchFamily="82" charset="0"/>
              </a:rPr>
              <a:t>THE END</a:t>
            </a:r>
            <a:endParaRPr lang="en-US" sz="8800" dirty="0">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a:bodyPr>
          <a:lstStyle/>
          <a:p>
            <a:pPr>
              <a:buNone/>
            </a:pPr>
            <a:r>
              <a:rPr lang="en-US" dirty="0" smtClean="0">
                <a:latin typeface="Algerian" pitchFamily="82" charset="0"/>
              </a:rPr>
              <a:t>      </a:t>
            </a:r>
            <a:r>
              <a:rPr lang="en-US" dirty="0" smtClean="0">
                <a:latin typeface="Algerian" pitchFamily="82" charset="0"/>
              </a:rPr>
              <a:t>Once  upon a time  </a:t>
            </a:r>
            <a:r>
              <a:rPr lang="en-US" dirty="0" smtClean="0">
                <a:latin typeface="Algerian" pitchFamily="82" charset="0"/>
              </a:rPr>
              <a:t>there was a king, but his brother murdered him so that he could be king. </a:t>
            </a:r>
            <a:r>
              <a:rPr lang="en-US" dirty="0" smtClean="0">
                <a:latin typeface="Algerian" pitchFamily="82" charset="0"/>
              </a:rPr>
              <a:t> </a:t>
            </a:r>
            <a:endParaRPr lang="en-US" dirty="0" smtClean="0">
              <a:latin typeface="Algerian" pitchFamily="82" charset="0"/>
            </a:endParaRPr>
          </a:p>
          <a:p>
            <a:pPr>
              <a:buNone/>
            </a:pPr>
            <a:endParaRPr lang="en-US" dirty="0"/>
          </a:p>
          <a:p>
            <a:pPr>
              <a:buNone/>
            </a:pPr>
            <a:endParaRPr lang="en-US" dirty="0" smtClean="0"/>
          </a:p>
          <a:p>
            <a:pPr>
              <a:buNone/>
            </a:pPr>
            <a:endParaRPr lang="en-US" dirty="0"/>
          </a:p>
          <a:p>
            <a:pPr>
              <a:buNone/>
            </a:pPr>
            <a:r>
              <a:rPr lang="en-US" dirty="0" smtClean="0">
                <a:latin typeface="Algerian" pitchFamily="82" charset="0"/>
              </a:rPr>
              <a:t>     </a:t>
            </a:r>
            <a:endParaRPr lang="en-US" dirty="0" smtClean="0">
              <a:latin typeface="Algerian" pitchFamily="82" charset="0"/>
            </a:endParaRPr>
          </a:p>
          <a:p>
            <a:pPr>
              <a:buNone/>
            </a:pPr>
            <a:endParaRPr lang="en-US" dirty="0" smtClean="0">
              <a:latin typeface="Algerian" pitchFamily="82" charset="0"/>
            </a:endParaRPr>
          </a:p>
          <a:p>
            <a:pPr>
              <a:buNone/>
            </a:pPr>
            <a:endParaRPr lang="en-US" dirty="0" smtClean="0">
              <a:latin typeface="Algerian" pitchFamily="82" charset="0"/>
            </a:endParaRPr>
          </a:p>
          <a:p>
            <a:pPr>
              <a:buNone/>
            </a:pPr>
            <a:r>
              <a:rPr lang="en-US" dirty="0" smtClean="0">
                <a:latin typeface="Algerian" pitchFamily="82" charset="0"/>
              </a:rPr>
              <a:t> </a:t>
            </a:r>
            <a:r>
              <a:rPr lang="en-US" dirty="0" smtClean="0">
                <a:latin typeface="Algerian" pitchFamily="82" charset="0"/>
              </a:rPr>
              <a:t>     </a:t>
            </a:r>
            <a:r>
              <a:rPr lang="en-US" dirty="0" smtClean="0">
                <a:latin typeface="Algerian" pitchFamily="82" charset="0"/>
              </a:rPr>
              <a:t>The </a:t>
            </a:r>
            <a:r>
              <a:rPr lang="en-US" dirty="0" smtClean="0">
                <a:latin typeface="Algerian" pitchFamily="82" charset="0"/>
              </a:rPr>
              <a:t>brother also had to get rid of  the king’s  wife (</a:t>
            </a:r>
            <a:r>
              <a:rPr lang="en-US" dirty="0">
                <a:latin typeface="Algerian" pitchFamily="82" charset="0"/>
              </a:rPr>
              <a:t>D</a:t>
            </a:r>
            <a:r>
              <a:rPr lang="en-US" dirty="0" smtClean="0">
                <a:latin typeface="Algerian" pitchFamily="82" charset="0"/>
              </a:rPr>
              <a:t>anae) and her son (Perseus).</a:t>
            </a:r>
            <a:endParaRPr lang="en-US" dirty="0">
              <a:latin typeface="Algerian" pitchFamily="82" charset="0"/>
            </a:endParaRPr>
          </a:p>
        </p:txBody>
      </p:sp>
      <p:pic>
        <p:nvPicPr>
          <p:cNvPr id="68610" name="Picture 2" descr="http://3.bp.blogspot.com/-FRT_KylRjDM/Tish1PxNcoI/AAAAAAAAA5o/YJY9cHy3gVY/s1600/SwordFight.gif"/>
          <p:cNvPicPr>
            <a:picLocks noChangeAspect="1" noChangeArrowheads="1" noCrop="1"/>
          </p:cNvPicPr>
          <p:nvPr/>
        </p:nvPicPr>
        <p:blipFill>
          <a:blip r:embed="rId2" cstate="print"/>
          <a:srcRect/>
          <a:stretch>
            <a:fillRect/>
          </a:stretch>
        </p:blipFill>
        <p:spPr bwMode="auto">
          <a:xfrm>
            <a:off x="533400" y="1524000"/>
            <a:ext cx="7848600" cy="2857500"/>
          </a:xfrm>
          <a:prstGeom prst="rect">
            <a:avLst/>
          </a:prstGeom>
          <a:noFill/>
        </p:spPr>
      </p:pic>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16563"/>
          </a:xfrm>
        </p:spPr>
        <p:txBody>
          <a:bodyPr/>
          <a:lstStyle/>
          <a:p>
            <a:pPr>
              <a:buNone/>
            </a:pPr>
            <a:r>
              <a:rPr lang="en-US" dirty="0" smtClean="0">
                <a:latin typeface="Algerian" pitchFamily="82" charset="0"/>
              </a:rPr>
              <a:t>      The brother was too afraid to murder Perseus and Danae so he locked them up in a chest and put them in the ocean.</a:t>
            </a:r>
            <a:endParaRPr lang="en-US" dirty="0">
              <a:latin typeface="Algerian" pitchFamily="82" charset="0"/>
            </a:endParaRPr>
          </a:p>
        </p:txBody>
      </p:sp>
      <p:sp>
        <p:nvSpPr>
          <p:cNvPr id="8" name="Rectangular Callout 7"/>
          <p:cNvSpPr/>
          <p:nvPr/>
        </p:nvSpPr>
        <p:spPr>
          <a:xfrm>
            <a:off x="4800600" y="2209800"/>
            <a:ext cx="4114800" cy="2514600"/>
          </a:xfrm>
          <a:prstGeom prst="wedgeRectCallout">
            <a:avLst>
              <a:gd name="adj1" fmla="val -43560"/>
              <a:gd name="adj2" fmla="val 686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 US</a:t>
            </a:r>
            <a:r>
              <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dirty="0"/>
          </a:p>
        </p:txBody>
      </p:sp>
      <p:sp>
        <p:nvSpPr>
          <p:cNvPr id="7" name="Freeform 6"/>
          <p:cNvSpPr/>
          <p:nvPr/>
        </p:nvSpPr>
        <p:spPr>
          <a:xfrm>
            <a:off x="1683327" y="5157355"/>
            <a:ext cx="6109855" cy="1014845"/>
          </a:xfrm>
          <a:custGeom>
            <a:avLst/>
            <a:gdLst>
              <a:gd name="connsiteX0" fmla="*/ 0 w 6109855"/>
              <a:gd name="connsiteY0" fmla="*/ 1014845 h 1014845"/>
              <a:gd name="connsiteX1" fmla="*/ 935182 w 6109855"/>
              <a:gd name="connsiteY1" fmla="*/ 17318 h 1014845"/>
              <a:gd name="connsiteX2" fmla="*/ 2202873 w 6109855"/>
              <a:gd name="connsiteY2" fmla="*/ 910936 h 1014845"/>
              <a:gd name="connsiteX3" fmla="*/ 3345873 w 6109855"/>
              <a:gd name="connsiteY3" fmla="*/ 183572 h 1014845"/>
              <a:gd name="connsiteX4" fmla="*/ 4301837 w 6109855"/>
              <a:gd name="connsiteY4" fmla="*/ 910936 h 1014845"/>
              <a:gd name="connsiteX5" fmla="*/ 5174673 w 6109855"/>
              <a:gd name="connsiteY5" fmla="*/ 245918 h 1014845"/>
              <a:gd name="connsiteX6" fmla="*/ 6109855 w 6109855"/>
              <a:gd name="connsiteY6" fmla="*/ 869372 h 10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9855" h="1014845">
                <a:moveTo>
                  <a:pt x="0" y="1014845"/>
                </a:moveTo>
                <a:cubicBezTo>
                  <a:pt x="284018" y="524740"/>
                  <a:pt x="568037" y="34636"/>
                  <a:pt x="935182" y="17318"/>
                </a:cubicBezTo>
                <a:cubicBezTo>
                  <a:pt x="1302328" y="0"/>
                  <a:pt x="1801091" y="883227"/>
                  <a:pt x="2202873" y="910936"/>
                </a:cubicBezTo>
                <a:cubicBezTo>
                  <a:pt x="2604655" y="938645"/>
                  <a:pt x="2996046" y="183572"/>
                  <a:pt x="3345873" y="183572"/>
                </a:cubicBezTo>
                <a:cubicBezTo>
                  <a:pt x="3695700" y="183572"/>
                  <a:pt x="3997037" y="900545"/>
                  <a:pt x="4301837" y="910936"/>
                </a:cubicBezTo>
                <a:cubicBezTo>
                  <a:pt x="4606637" y="921327"/>
                  <a:pt x="4873337" y="252845"/>
                  <a:pt x="5174673" y="245918"/>
                </a:cubicBezTo>
                <a:cubicBezTo>
                  <a:pt x="5476009" y="238991"/>
                  <a:pt x="5792932" y="554181"/>
                  <a:pt x="6109855" y="869372"/>
                </a:cubicBezTo>
              </a:path>
            </a:pathLst>
          </a:custGeom>
          <a:ln w="635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accent5">
                  <a:lumMod val="75000"/>
                </a:schemeClr>
              </a:solidFill>
            </a:endParaRPr>
          </a:p>
        </p:txBody>
      </p:sp>
      <p:pic>
        <p:nvPicPr>
          <p:cNvPr id="67586" name="Picture 2" descr="http://static4.depositphotos.com/1016225/324/i/950/depositphotos_3248285-Treasure-chest.jpg"/>
          <p:cNvPicPr>
            <a:picLocks noChangeAspect="1" noChangeArrowheads="1"/>
          </p:cNvPicPr>
          <p:nvPr/>
        </p:nvPicPr>
        <p:blipFill>
          <a:blip r:embed="rId2" cstate="print"/>
          <a:srcRect/>
          <a:stretch>
            <a:fillRect/>
          </a:stretch>
        </p:blipFill>
        <p:spPr bwMode="auto">
          <a:xfrm>
            <a:off x="685800" y="4495800"/>
            <a:ext cx="2209800" cy="1856431"/>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6.66667E-6 4.07407E-6 C 0.0389 0.06018 0.07778 0.12037 0.11667 0.12222 C 0.15556 0.12407 0.19584 0.00926 0.23334 0.01111 C 0.27084 0.01296 0.30973 0.13148 0.34167 0.13333 C 0.37362 0.13518 0.39167 0.02592 0.42501 0.02222 C 0.45834 0.01852 0.50001 0.06481 0.54167 0.11111 " pathEditMode="relative" ptsTypes="aaaaaA">
                                      <p:cBhvr>
                                        <p:cTn id="6" dur="5000" fill="hold"/>
                                        <p:tgtEl>
                                          <p:spTgt spid="675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rthursclipart.org/wealth/wealth/diamond%20ring.gif"/>
          <p:cNvPicPr>
            <a:picLocks noChangeAspect="1" noChangeArrowheads="1"/>
          </p:cNvPicPr>
          <p:nvPr/>
        </p:nvPicPr>
        <p:blipFill>
          <a:blip r:embed="rId2" cstate="print"/>
          <a:srcRect/>
          <a:stretch>
            <a:fillRect/>
          </a:stretch>
        </p:blipFill>
        <p:spPr bwMode="auto">
          <a:xfrm>
            <a:off x="762000" y="3505200"/>
            <a:ext cx="2133600" cy="2209800"/>
          </a:xfrm>
          <a:prstGeom prst="rect">
            <a:avLst/>
          </a:prstGeom>
          <a:noFill/>
        </p:spPr>
      </p:pic>
      <p:sp>
        <p:nvSpPr>
          <p:cNvPr id="3" name="Content Placeholder 2"/>
          <p:cNvSpPr>
            <a:spLocks noGrp="1"/>
          </p:cNvSpPr>
          <p:nvPr>
            <p:ph idx="1"/>
          </p:nvPr>
        </p:nvSpPr>
        <p:spPr>
          <a:xfrm>
            <a:off x="457200" y="304801"/>
            <a:ext cx="8229600" cy="3276600"/>
          </a:xfrm>
        </p:spPr>
        <p:txBody>
          <a:bodyPr/>
          <a:lstStyle/>
          <a:p>
            <a:pPr>
              <a:buNone/>
            </a:pPr>
            <a:r>
              <a:rPr lang="en-US" dirty="0" smtClean="0">
                <a:latin typeface="Algerian" pitchFamily="82" charset="0"/>
              </a:rPr>
              <a:t>      They finally  floated to a new land.  The king of this land wanted to marry Danae, but she did not want to.  He wanted TO GET RID OF PERSEUS SO DANAE  WOULD ONLY THINK OF THE KING, so the king could get Danae to marry him.</a:t>
            </a:r>
          </a:p>
          <a:p>
            <a:pPr>
              <a:buNone/>
            </a:pPr>
            <a:endParaRPr lang="en-US" dirty="0">
              <a:latin typeface="Algerian" pitchFamily="82" charset="0"/>
            </a:endParaRPr>
          </a:p>
        </p:txBody>
      </p:sp>
      <p:sp>
        <p:nvSpPr>
          <p:cNvPr id="4" name="&quot;No&quot; Symbol 3"/>
          <p:cNvSpPr/>
          <p:nvPr/>
        </p:nvSpPr>
        <p:spPr>
          <a:xfrm>
            <a:off x="4953000" y="3276600"/>
            <a:ext cx="3810000" cy="2438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 -2.22222E-6 L 0.54167 -0.00555 " pathEditMode="relative" rAng="0" ptsTypes="AA">
                                      <p:cBhvr>
                                        <p:cTn id="6" dur="5000" fill="hold"/>
                                        <p:tgtEl>
                                          <p:spTgt spid="5122"/>
                                        </p:tgtEl>
                                        <p:attrNameLst>
                                          <p:attrName>ppt_x</p:attrName>
                                          <p:attrName>ppt_y</p:attrName>
                                        </p:attrNameLst>
                                      </p:cBhvr>
                                      <p:rCtr x="271" y="-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1981200" y="1219200"/>
            <a:ext cx="7162800" cy="4572000"/>
          </a:xfrm>
          <a:prstGeom prst="cloudCallout">
            <a:avLst>
              <a:gd name="adj1" fmla="val -52458"/>
              <a:gd name="adj2" fmla="val 561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2" name="Picture 6" descr="http://www.picturesof.net/_images_300/Angry_Head_Medusa_Royalty_Free_Clipart_Picture_081014-134070-276009.jpg"/>
          <p:cNvPicPr>
            <a:picLocks noChangeAspect="1" noChangeArrowheads="1"/>
          </p:cNvPicPr>
          <p:nvPr/>
        </p:nvPicPr>
        <p:blipFill>
          <a:blip r:embed="rId4" cstate="print"/>
          <a:srcRect/>
          <a:stretch>
            <a:fillRect/>
          </a:stretch>
        </p:blipFill>
        <p:spPr bwMode="auto">
          <a:xfrm>
            <a:off x="6019800" y="2286001"/>
            <a:ext cx="2052734" cy="1676400"/>
          </a:xfrm>
          <a:prstGeom prst="rect">
            <a:avLst/>
          </a:prstGeom>
          <a:noFill/>
        </p:spPr>
      </p:pic>
      <p:pic>
        <p:nvPicPr>
          <p:cNvPr id="4" name="Picture 6" descr="http://www.christianity-and-the-confusion.com/medusa_slithering_lg_nwm.gif"/>
          <p:cNvPicPr>
            <a:picLocks noChangeAspect="1" noChangeArrowheads="1" noCrop="1"/>
          </p:cNvPicPr>
          <p:nvPr/>
        </p:nvPicPr>
        <p:blipFill>
          <a:blip r:embed="rId5" cstate="print"/>
          <a:srcRect/>
          <a:stretch>
            <a:fillRect/>
          </a:stretch>
        </p:blipFill>
        <p:spPr bwMode="auto">
          <a:xfrm>
            <a:off x="6019800" y="1752600"/>
            <a:ext cx="2045368" cy="2590800"/>
          </a:xfrm>
          <a:prstGeom prst="rect">
            <a:avLst/>
          </a:prstGeom>
          <a:noFill/>
        </p:spPr>
      </p:pic>
      <p:pic>
        <p:nvPicPr>
          <p:cNvPr id="4100" name="Picture 4" descr="http://www.istockphoto.com/file_thumbview_approve/4518662/2/istockphoto_4518662-cartoon-sword.jpg"/>
          <p:cNvPicPr>
            <a:picLocks noChangeAspect="1" noChangeArrowheads="1"/>
          </p:cNvPicPr>
          <p:nvPr/>
        </p:nvPicPr>
        <p:blipFill>
          <a:blip r:embed="rId6" cstate="print"/>
          <a:srcRect/>
          <a:stretch>
            <a:fillRect/>
          </a:stretch>
        </p:blipFill>
        <p:spPr bwMode="auto">
          <a:xfrm rot="16200000">
            <a:off x="3886200" y="2209800"/>
            <a:ext cx="1447800" cy="1905000"/>
          </a:xfrm>
          <a:prstGeom prst="rect">
            <a:avLst/>
          </a:prstGeom>
          <a:noFill/>
        </p:spPr>
      </p:pic>
      <p:sp>
        <p:nvSpPr>
          <p:cNvPr id="3" name="Content Placeholder 2"/>
          <p:cNvSpPr>
            <a:spLocks noGrp="1"/>
          </p:cNvSpPr>
          <p:nvPr>
            <p:ph idx="1"/>
          </p:nvPr>
        </p:nvSpPr>
        <p:spPr>
          <a:xfrm>
            <a:off x="457200" y="304800"/>
            <a:ext cx="8229600" cy="5821363"/>
          </a:xfrm>
        </p:spPr>
        <p:txBody>
          <a:bodyPr/>
          <a:lstStyle/>
          <a:p>
            <a:pPr>
              <a:buNone/>
            </a:pPr>
            <a:r>
              <a:rPr lang="en-US" dirty="0" smtClean="0">
                <a:latin typeface="Algerian" pitchFamily="82" charset="0"/>
              </a:rPr>
              <a:t>SO THE KING  sent Perseus to Medusa to cut off her head and bring it back. HOPING PERSEUS WOULD DIE IN THE PROCESS. </a:t>
            </a:r>
            <a:endParaRPr lang="en-US" dirty="0"/>
          </a:p>
        </p:txBody>
      </p:sp>
      <p:pic>
        <p:nvPicPr>
          <p:cNvPr id="6" name="scream.wav">
            <a:hlinkClick r:id="" action="ppaction://media"/>
          </p:cNvPr>
          <p:cNvPicPr>
            <a:picLocks noRot="1" noChangeAspect="1"/>
          </p:cNvPicPr>
          <p:nvPr>
            <a:wavAudioFile r:embed="rId1" name="scream.wav"/>
          </p:nvPr>
        </p:nvPicPr>
        <p:blipFill>
          <a:blip r:embed="rId7" cstate="print"/>
          <a:stretch>
            <a:fillRect/>
          </a:stretch>
        </p:blipFill>
        <p:spPr>
          <a:xfrm>
            <a:off x="609600" y="2133600"/>
            <a:ext cx="304800" cy="304800"/>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125 2.22222E-6 L 0.39167 -0.00556 " pathEditMode="relative" rAng="0" ptsTypes="AA">
                                      <p:cBhvr>
                                        <p:cTn id="6" dur="5000" fill="hold"/>
                                        <p:tgtEl>
                                          <p:spTgt spid="4100"/>
                                        </p:tgtEl>
                                        <p:attrNameLst>
                                          <p:attrName>ppt_x</p:attrName>
                                          <p:attrName>ppt_y</p:attrName>
                                        </p:attrNameLst>
                                      </p:cBhvr>
                                      <p:rCtr x="202" y="-3"/>
                                    </p:animMotion>
                                  </p:childTnLst>
                                </p:cTn>
                              </p:par>
                            </p:childTnLst>
                          </p:cTn>
                        </p:par>
                        <p:par>
                          <p:cTn id="7" fill="hold">
                            <p:stCondLst>
                              <p:cond delay="5000"/>
                            </p:stCondLst>
                            <p:childTnLst>
                              <p:par>
                                <p:cTn id="8" presetID="8" presetClass="emph" presetSubtype="0" fill="hold" nodeType="afterEffect">
                                  <p:stCondLst>
                                    <p:cond delay="0"/>
                                  </p:stCondLst>
                                  <p:childTnLst>
                                    <p:animRot by="5400000">
                                      <p:cBhvr>
                                        <p:cTn id="9" dur="500" fill="hold"/>
                                        <p:tgtEl>
                                          <p:spTgt spid="4"/>
                                        </p:tgtEl>
                                        <p:attrNameLst>
                                          <p:attrName>r</p:attrName>
                                        </p:attrNameLst>
                                      </p:cBhvr>
                                    </p:animRot>
                                  </p:childTnLst>
                                </p:cTn>
                              </p:par>
                            </p:childTnLst>
                          </p:cTn>
                        </p:par>
                        <p:par>
                          <p:cTn id="10" fill="hold">
                            <p:stCondLst>
                              <p:cond delay="5500"/>
                            </p:stCondLst>
                            <p:childTnLst>
                              <p:par>
                                <p:cTn id="11" presetID="1" presetClass="mediacall" presetSubtype="0" fill="hold" nodeType="afterEffect">
                                  <p:stCondLst>
                                    <p:cond delay="0"/>
                                  </p:stCondLst>
                                  <p:childTnLst>
                                    <p:cmd type="call" cmd="playFrom(0.0)">
                                      <p:cBhvr>
                                        <p:cTn id="12" dur="1248" fill="hold"/>
                                        <p:tgtEl>
                                          <p:spTgt spid="6"/>
                                        </p:tgtEl>
                                      </p:cBhvr>
                                    </p:cmd>
                                  </p:childTnLst>
                                </p:cTn>
                              </p:par>
                            </p:childTnLst>
                          </p:cTn>
                        </p:par>
                        <p:par>
                          <p:cTn id="13" fill="hold">
                            <p:stCondLst>
                              <p:cond delay="6748"/>
                            </p:stCondLst>
                            <p:childTnLst>
                              <p:par>
                                <p:cTn id="14" presetID="1" presetClass="exit" presetSubtype="0" fill="hold" nodeType="afterEffect">
                                  <p:stCondLst>
                                    <p:cond delay="0"/>
                                  </p:stCondLst>
                                  <p:childTnLst>
                                    <p:set>
                                      <p:cBhvr>
                                        <p:cTn id="15" dur="1" fill="hold">
                                          <p:stCondLst>
                                            <p:cond delay="0"/>
                                          </p:stCondLst>
                                        </p:cTn>
                                        <p:tgtEl>
                                          <p:spTgt spid="4"/>
                                        </p:tgtEl>
                                        <p:attrNameLst>
                                          <p:attrName>style.visibility</p:attrName>
                                        </p:attrNameLst>
                                      </p:cBhvr>
                                      <p:to>
                                        <p:strVal val="hidden"/>
                                      </p:to>
                                    </p:set>
                                  </p:childTnLst>
                                </p:cTn>
                              </p:par>
                            </p:childTnLst>
                          </p:cTn>
                        </p:par>
                        <p:par>
                          <p:cTn id="16" fill="hold">
                            <p:stCondLst>
                              <p:cond delay="6748"/>
                            </p:stCondLst>
                            <p:childTnLst>
                              <p:par>
                                <p:cTn id="17" presetID="1" presetClass="exit" presetSubtype="0" fill="hold" nodeType="afterEffect">
                                  <p:stCondLst>
                                    <p:cond delay="0"/>
                                  </p:stCondLst>
                                  <p:childTnLst>
                                    <p:set>
                                      <p:cBhvr>
                                        <p:cTn id="18" dur="1" fill="hold">
                                          <p:stCondLst>
                                            <p:cond delay="0"/>
                                          </p:stCondLst>
                                        </p:cTn>
                                        <p:tgtEl>
                                          <p:spTgt spid="4100"/>
                                        </p:tgtEl>
                                        <p:attrNameLst>
                                          <p:attrName>style.visibility</p:attrName>
                                        </p:attrNameLst>
                                      </p:cBhvr>
                                      <p:to>
                                        <p:strVal val="hidden"/>
                                      </p:to>
                                    </p:set>
                                  </p:childTnLst>
                                </p:cTn>
                              </p:par>
                            </p:childTnLst>
                          </p:cTn>
                        </p:par>
                        <p:par>
                          <p:cTn id="19" fill="hold">
                            <p:stCondLst>
                              <p:cond delay="6748"/>
                            </p:stCondLst>
                            <p:childTnLst>
                              <p:par>
                                <p:cTn id="20" presetID="6" presetClass="emph" presetSubtype="0" fill="hold" nodeType="afterEffect">
                                  <p:stCondLst>
                                    <p:cond delay="0"/>
                                  </p:stCondLst>
                                  <p:childTnLst>
                                    <p:animScale>
                                      <p:cBhvr>
                                        <p:cTn id="21" dur="2000" fill="hold"/>
                                        <p:tgtEl>
                                          <p:spTgt spid="41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5410200"/>
          </a:xfrm>
        </p:spPr>
        <p:txBody>
          <a:bodyPr/>
          <a:lstStyle/>
          <a:p>
            <a:pPr>
              <a:buNone/>
            </a:pPr>
            <a:r>
              <a:rPr lang="en-US" dirty="0" smtClean="0">
                <a:latin typeface="Algerian" pitchFamily="82" charset="0"/>
              </a:rPr>
              <a:t>      </a:t>
            </a:r>
            <a:r>
              <a:rPr lang="en-US" dirty="0" err="1" smtClean="0">
                <a:latin typeface="Algerian" pitchFamily="82" charset="0"/>
              </a:rPr>
              <a:t>Perseus</a:t>
            </a:r>
            <a:r>
              <a:rPr lang="en-US" dirty="0" smtClean="0">
                <a:latin typeface="Algerian" pitchFamily="82" charset="0"/>
              </a:rPr>
              <a:t> didn’t know where to go to find medusa so he asked the three fates. The Fates only had one eye and one tooth. At first the fates did not want to tell </a:t>
            </a:r>
            <a:r>
              <a:rPr lang="en-US" dirty="0" err="1" smtClean="0">
                <a:latin typeface="Algerian" pitchFamily="82" charset="0"/>
              </a:rPr>
              <a:t>Perseus</a:t>
            </a:r>
            <a:r>
              <a:rPr lang="en-US" dirty="0" smtClean="0">
                <a:latin typeface="Algerian" pitchFamily="82" charset="0"/>
              </a:rPr>
              <a:t> where medusa was. they passed  the  eye and tooth around to one and another so they couldn’t see anything and </a:t>
            </a:r>
            <a:r>
              <a:rPr lang="en-US" dirty="0" err="1" smtClean="0">
                <a:latin typeface="Algerian" pitchFamily="82" charset="0"/>
              </a:rPr>
              <a:t>perseus</a:t>
            </a:r>
            <a:r>
              <a:rPr lang="en-US" dirty="0" smtClean="0">
                <a:latin typeface="Algerian" pitchFamily="82" charset="0"/>
              </a:rPr>
              <a:t>  took the  eye! They would have to tell him where medusa was to get it back.</a:t>
            </a:r>
          </a:p>
          <a:p>
            <a:pPr>
              <a:buNone/>
            </a:pPr>
            <a:endParaRPr lang="en-US" dirty="0">
              <a:latin typeface="Algerian" pitchFamily="82" charset="0"/>
            </a:endParaRPr>
          </a:p>
        </p:txBody>
      </p:sp>
      <p:sp>
        <p:nvSpPr>
          <p:cNvPr id="3074" name="AutoShape 2"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6" name="AutoShape 4"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eg;base64,/9j/4AAQSkZJRgABAQAAAQABAAD/2wCEAAkGBhQSERQUEhQUFRUVFxQVFBQVFBQXFBQXFBQXFBQUFBQXHCYeFxokHBQVHy8gJCcpLCwsFx8xNTAqNSYrLCkBCQoKDgwOGg8PGiwkHCQsLCwsKSwpLCwpLCwpLCwsLCwsLCksLCksLCwsLCwsLCwsLCwsLCwsLCwsLCwsLCwsLP/AABEIAMIBAwMBIgACEQEDEQH/xAAcAAACAgMBAQAAAAAAAAAAAAADBAIFAAEGBwj/xAA6EAABAwIEAwUFBwQCAwAAAAABAAIRAyEEEjFBBVFhBiJxgZETMqGx0RRCUmLB4fAHcqLxI5IWU4L/xAAbAQACAwEBAQAAAAAAAAAAAAADBAECBQYAB//EADERAAICAQQABAQFAwUAAAAAAAABAgMRBBIhMRMiQXEFUZGhMkJhgdEUM7EjYsHh8P/aAAwDAQACEQMRAD8AoabbDyRQwckGk6wR2pSIfcRNPohupdEytFqcgWjMQfRS76Ks300vUppyDGoTKx9JBcxP1GJd7E1FjkXkWyLeVTyrYCKFUQeVSDVuFJoS9qFr4cGBiI1i21qK1qy7Ec9qeCAYpBqnC3CEsIzUpyflTfsjQC2thaR4yXzHKlZH8UWv2ZhUStlaUTswatXJqFmVYsCzrrhtVmwzoiMYotRWrMnNsttwTYwIgaotKIEq2CsngwMWEBbJWEq0Itsy7rgbh0Q3AKb3ILnLQrrMmyzJB4QXBEc5BcU0oAlJkYWlixRtC5Y7RqWTTHqpo1k3SrJtRNrJZNcphK06iYY5GXBGSRahPYjqDwjwmGhMQqsSlRisaoSdUJqEuTTqkJOCxTqIcptMeT4MKk1Gw+DLiJsOv6K7wnD2wY1Hrp1WZqNXFPEeSJVb+ympUiXZd4nnHjy81ZU+FczCtWcMbIO9hM3tsT6ojKLRqZPPvOAWXKyUuz0dLUuVHn6lc3hw2BJ6R81HEsyZYa3vECSec+A+KvHO2a10nSRAt1P6LdOi6zu6/MJgCPQk381QYSx2U9HAtcSdxrpF/CxUX8LIO8dADE/FdHRpBwBAsQCLRqlsfQjKfuixaDBM2F/H5rxHbwcziuHnKHCImCbgxMeSEeHuHPzj9F1/2MARFuSWq4KNPT6cl4HKEJdo5GpSI1CiFf4rB5hINt9P1VXiuHltwZB05dPBAnVnlA3TjoVBRA5L51sVEo4ilnlGg9TD0oKikKiH4Zj32jYqLRelxUWGonqdOY9tmQjnoLnqLqiE560Y0YF1HJJzkMlaLlElelDAzCk2tqCxD2hvCFaNZO0qypqVROUqqccRxSRdUaqcp1FTUaqdpVVRktlmHrTnpRtdbdWXky8OyVVyTrOU6lZKVaqYhM1KUQeU/wAN4fmMm8G/L91nD8DN3DXQc5Cu6VEsgATaSGi5k3j+bJa/UuXlj0akIg6WFY2+riTECXbWaPRG4a9xkBpLiT3jMGDBjSQ2Y20snsFgDdzu6TMQfdbsPRS4fw+l7Q5c4JkgF1QCJu4aAiSNEiMLGGHp4VonPJiCS6Iv0Fk9Qogju6fBAxXDmtFmZp5EgmBtyA1VnhqQDBMWAl0RMC5hSiklxkVqUhIkxF5/RKCnL20XS1sTm09oST3Gu2tc78ldBriJaAB+fNJ9NEJmDbUEFgGUiWukgEaENnTkVDJi0uwFHBZZv4DkIsFrE0ABdwA65YPS6LQwtSm9tMQ9uVxJcYcDIEm1wZP1TGP4a2o3vNDoIMEToZgKfQq2tyy+DkMTjH5suDmr+MkZgzlDzAPhcImFeyYd7RtQ2cXCCCNp0cPCQtcSpVsJmfhRNF3ec0tn2btCCNQPkmuz2IfiWF1RoiYNoa61i29nA7oafOBycFs3Lr7/ALiOPova7NPdIsWjuuP5t2iI+qFnGWYgTDm7sPXor59PJmDwS0XzxI8wND1Cq62CJpOOUy0uDCQQTT1gjWNfRWF+GuSnx+BabRE3BCo69EsMH12XR8MeKwcYIaBAadOZg7wbTyhK8RwhAIIJG0CfGOXgoaUlkV1On3px9Sh9opNqIVVmUx5jwUQ5DjXzycRqpShJwl2hoVFmdADlLMtWmKM9PLJl6gXLRKiSm8LA9TE3KxRlbBSljNGMUbWLAViWyWwilppqm5AYxGYFqNGZ4mByk9NU6iQYUZr0FwJ8YfFZadWSftVF1VV2DFVoepWRMFh85nYfEpAOzEAbrp+E4cWaPuwXdOQ8d0K6W1Y+Z0WhW/zeiLHDYaAAdTboLX+SuMLhQPE6nmlcK0Ek6wQ2PQ39fgreiwemqTNNgKRzucNGsMOJiJ/D8j5hNMw2d7XAd1s3JILi7cW0EeBnokuC8Hfme+q8El7nNY0gtbJuTsTEDpCvqlJ1oNrkwLmBIE7SQoXISWIvCYg0udVdb3BDRs454jwOX4J/DB1SJHdGv5j+U7tn1+auB9mWFzTNSrLYvZ7gQ4NG0SfQroqVANHQCPAAK0VkDfYocYAezt9UlUFJxBc5wOgePaMbfYPEAjzVoMHmMn3fw/i5F309UergGv8AeAPiibWxNXKL5f0EKWADQY3uSbk+LjdYxoOkdQCDCO7hdMugDrBLiweDJy/BL8S4cGZKjRlLXszFoAOQuhwsNLrzWCVNSeM8sTr8FaSSC5rnAgkOMGRu02PogcJwobQpgACGgEDmNfjKv3Ubb+Kq+HQQ8C+V7hI0NzEfLyVXHDDRulKDy+sC9SjAv6/VK1qcgxB26J7iT8jZvewgAyTZrb6SYCrKLa7WkP8AZvMm8mnG8aEEX1VHww8VuWSowPChRztGmbMOmYXb4KOKwwIunsVVLCDVbANszHSL2AfIEXOqX4kS0SB42kgbn0leReSbeWcjxnBkuIjaQY0VHC6+phy6ZPVjt7GCCuc4phchB529P2Xkc98b0e+HjR7Xft/0KSsLkMuWi5aFRyKQTMslCDlIFMvoeqYRbUQphJ2IeUza0twsQNpXxCvaxEDUQU1mVa+DJbZGFtZC0VO0qYXIbnrbkJyIqshoNosuDYYvcSNrCeZXW8IwuVzgdyI6DLEKl7OgNYJ1jMfPRdHRaWt/OTHUk6eQkLDvlusZ3eircKIx+fP1HafDKbyS4BwtJ002kbJrD8JZTqMc3NBLszS4ubdpIIadxHxSgwr6Za4VQ6LZKgAEm0tywRrpdX1Cg4kF2W02E6m0yek+pQB7LS74HGUhGmqboMkeHPeLSlK4uxswHOgmYMBpdAPWEf7ExjSQ40xtD4Ho6RqroUm+A/smtLQGguItAGYgRvsNLp3D4NziC872a2co8fxH4dFLBUW/dObm6cx9U1iMZTpNzVHtaOpuegGpR4wyZ1tr6XYRlFFFFc1iO3AmKVMkfieYH/UX9YSn/k+JcdWtH5Wj9ZTSokxR7jrn4eSOn+lF+HB21sQuVfx/ECT7T1az6Kbe2lRl6jWOHSWn9R8FL08ifN8y4qcPIEB7gOVp8nRI+aH9mbTYAIDWiJ6Dmt8P7TUK8AHI46NfaegOhRxgxdxvewOjYsIH6paUNr6GI2v8xRuwhqOFSpZrb02df/Y/ryG3joI1GuNsrjyzCfMbK2xtKe7z1PIbxyJ09UjiOG0zHcFhDYsWj8pFx5JdxNCu1Ps57jWHdViiHZQWl1QiC7LIblbPifIdVW08NVaPZPcHhoGR8kOIJgB0dPUK4qcLNOt7UPc4Bjg4EN0s73tSbalU2B4nSqu7j7kHuGxBDi+w3EEjyCF68miuYeXle3qJ/ZRTztFgIeByJnM0HkY/yVRxmkHtgA8wTZW/FZdiGBhhxBJkEjLl7pEeLvCUHiNKMu+3w/ZSgNsFKOJeqOEL1EvU+JtyVXDrI87pT2i1qY8Jnz2yl1zcH6PAy1yM1K03JmmmJRJisBgEQBRaEVrUrKJMpYNQsU8qxV8NAvEBZFBzUcoTymoyGZUAHBDKI5DKZgLupog5QIlScspDvDxHzR84WSYQbkkdPSaWZCIIaJLbizW6k+IEK44RiX1STADmd2YEOeZv/aG/NLYDKQSY057fw/FRwuZlqZYyKTZzgyXGZgg2OmvRck3yfR60msHRYCk7OxzrtqEy0kG8ZmuFui6VhgTyvdUHD2Ne1hYZyhpa7MSJiDbyIJ6q2a81KVRoEPyuaRycW2g7i4upRSzkboPpV2wHNfBB7puDsbXBVlhuHsBkiSNC4lxHmVRYNrXtpBjSx7coc7KW5I95pP3pgiL81bcb403C0HVXXOjG/icdB4bnoEatbhHUtw4TfsLdo+0NLBtDWta6s64bYQD998bdN1wVTij61QvqOl23ToBsOgVFj+KuqVHPcZc4y4nf9lZ8FpZiCtWqtQMuc2dPwvCOeurwXA5F0Ls7gxZdcxkBTbZt4QByOfrdngQqDivCC3Zegqu4rhAWyqQubeGQpZPJMc7JZWXZrtu+m4MruJpbHV1Prf3m/JR7R4WJXCVqxY74ItkVLhhYzx2e9nLlzNIIIzZpkEbGUjXq65QXeAgHzK4n+nnaW4w1Z2ZrifZTo12uTwO3XxXfVgsy2Di8DtUjn8e6uWkMZTkiJLnDLI19265ri3Z3u4ejTgFoJdVi4DQJ9S7RdvWCpeJsAdTdvmy/9hp090JWUTXpta6OWw2DNF4FS7y4jPMl7TOWByEC21kTFiXHoPn/AKKucfTktsJBMGAS2QdOUqkqNLXPzGZjKY1gXHioSwTKW/l9nC9q2RUB5j5H91StervtW4uDCRFzbx/0qBi29JzWmcvraP8AXl/70HqRTtJIUFYUQmJCcqcDLAjNaoU2ozWpdidkGayrESFi9tFdrEXPQXvWFyE4pKNx1s9Oac5RlbhbDU7XaZ9tWCBW6XvDxCJkWBlwnN6ccCkVtkmdXhA008zgTYiATtbQdZXRcPodw5rlxJdGknYdBAHkqDA+4Q0AmCQNNVcYLEklsNc0czbMY0jUaFcwdx2uCy7M8PdRpBr4mXaXgF06/HzV1RMVTpdg8bON/iPVVdOuXPDWEQBLrTzAGtlYYZoeSHgEtPXcSCNwD+ilETbeW/UuaC85/qdxkurCk092kBP9zrn4QPVd9hWZAAJLepJI+oXiPavFmpXqvn3nvP8AkY+EJ/SrMsmTqOBShWly7Ds++IXCYSoum4TjYIWg+HkzT2bs9iAAJXUMeCJC8i4Xx6SL2H8ldrw3tCI1SlslKXANvJ1KS4jiWgETdV9btEIsVy3GuOzN0NPDyQngru01cXXnfFDcrpOLcWztJm64/iFdPZ3PKCksBiiHAgwWkEEbEXB+C90wHFPbYenVGr2iR+bRw9QV89Yep3l7B/TrEzg8szkquE9HNn5kpfVR8uRzTvLwX+JFSZBZvLSCPR37LlO1zK4ol+ZgDHNcQ0OzC8CHHWLbLr8RUAEkql4pQbW/43XZYvg67tb+vl1WTJZNvTz2tNoraTiWhzgfdadREx3iAb891V8XxADDcTPd6mbfNWdV+VgpA95oy/8AyLB3pF/JUVR7GSwBubQwIPvCMzt9QoL4y8nK9pxZjTqCQfIbSqJjFedomkuA6uNupsqynRW3pFipGNqMO1kqDFY0GINGknqNNGnLAGUEwlNqKGqTGImVLOQjbUDWKULajcKeCURKjCkFIBYu7B1diWCAYiNpqbWI9OmmK7eTF1DBNpLZopxlJT9itKuzgzG+RrhtYx5R4x+/zXTYVvdiTOxtMjQj0XK4VmoNp+kH4K9weKMwGyGgTfvG2uXcaLMsWJtHYaazxKoyR0XD2kAlxBcdSBA6COisMK+ajiOTRPW5j0I9VTsrFzDkPei1tD1BTPCahDQ0B2aO854Iv96/3r8uaoMYymzo6Ll8/cbpltR865nfAle7UajhrB8LR85XkHbzAZMTVA0Li8eD+9+p9E/o5ctGXq4cZOZpVFaYXExf+WVI0o9GqQtIyzouH8WjddDhe0MbrzgYktMeiap8T6rPawBPRanaO2qp8fxyd1yp4r1StbiBKjB4uTxKc3kq/E15StJ5iTuoPena1iIRdBaDu8F6/wD0zpRhqs3BeB/gJ+a8gwLZePFe3di8P7PBskQXkv8AWw+ACDqniA9pY5kWTsEwbT/cS6ByGZKmm1gytAA5Dqm8RVgSVRnirXOdlIcBBMyIF+82R3m9R1WRwjaipNEMe4Bp57DrrHgudxvI3JbB6ucczj00+Su31J73p0C5zidYFxIN/d2gE6nxiy8TnHZQcRGeoTsLBCZQVh9nWxQW1B7IqJyctWpzcvmxelRTdOmpMpIzGKsp5GoXJmNatkKcKDigZCYyDlYtErFOSvhlG1FY1CYmKYWM8j11mEEYxN0qaFSanaLEauLMDUWm2UkUUUanTRhTT0cpGd4nIhWoGLa7J7AVQ0ZiTtrsApGkk61MtMWyu18dY80C3nk6P4TqV/afr0XtLGWzMBzDVpBkt1IynXciFc4HHNcAWuDp3BHy2VDQyvbBAPTkn+HRlyOBOWwJiSB7p8fognQcNHSUqi5T+ofBc9IV2Nuzuvj8JNneR+avKTyND5H66pkVHOBDmtIIIILpBB1BEIlc3CSkBsr3xaPAMVSyuQw5dp2x7JOoukCabpyuF8v5HdfmuLq0i0kFbUJqSyjBsrcJYZotBHyKXLHDqjNMLYKrKtSAtZAAO6olKleTf5KbitSoVSTPbQrqihKibqz4Zwpz3NAbLiYaBqSeiK2XSbZZ9l+Aur1mMixMuPJo1P8ANyF7FVrgZWMa6G5doDQNBfXlZVfZjgAwlI5oNR0F52aBo0dB8U9WrF2kgc9z4cvFZGot8SWF0bemp8OOWI8Uqip/xA+974/C2RM9ToPGUpxCkwAEtmPdaGgkdGzonS0N0AH83O6p+MYggAgxeJiR3raTqlcDqfKSBYzGd0Fv3r8obuVROZnfOgBJ8zYT5BN4nEggQDuGg68p+SzD4cNaAjVLMsswPjeuWmo2L8UuP29f4AexWvZJotUHBaCsOFhqXkX9mthTchucqSNjTajJhKDUetuel6lRCNyqeUaNRYgGqsVhkRppqmkqTk0xyD4IvqJPA7RT1FV1JyeouR4UnPXyeSwpphoSlJyZY5XlHCElLkJChWoBwIO6IFiStXA/TbteUJ4esWnKbEb7Ec1bUq5kEef7KvxOGzjkRoeX7IWHxTmnK6J+BHMJeMsnYaLWxvjh/iXaOgr4g5JadxJ5CbkHYp/A4rUZs0QZtcGdYtNiqKhWOoME6g6H6KwwuIEWAHMBWNHPGC5qtbUaWvAc1wgg6ELheP8A9Pb5qHfH4Ce+PA/eHx8V1TqxMDYnvc9LfFNU6gGiLXbKD4A2VRmvMeI4rgz2OILS0jYgg+hShwbhsvesRRp1BFRjXj8wB/0qnEdksK4juFs27rnAaTpfknY6uP5kIS0L/KzxcUHTomKfDnFett7FYRuz46v+gT2F4LQpnuUmD8zu87/LRS9XH0Kx0MvVnmfBOx9Sr3g0hu7nWb5E+8fBejdnuCUcNZgzVYGZ7hBAOzRsLfurX2nr/NOSSx9a0ggO+6f0jkUpbfKf6Iep08Ie/wAx2o/nf+clWY/HkODG2Jk5iCW21AA1MeFgUWpiFV8TxIDZJAy94SYu2/8APFLsZj2brVHB2YuLhGkQBO4j9earcdig4X0GgPPYqeI4h3Z0tO1vFVDn5zJ067+XJWjFyeEKazWV6St2WP2Xq/YPhmXLiInT6lMEoDHqedNxjtWD5frtVZq7XbP1+y+RNQeVF1VAqVlYTjF5NvegPqKD6yA+qrM2NLknUqJWpUWqlRLVKirg6Oh8EjUWJY1FivtHcmUimGFL0wjsTnhoFdyhuk5PUXKuplN0nqEsGJfWWVJ6aY9V1N6ZZUVJIQcMDzXKYKVbURGvSN0TybQeUOtRDhfbQ7hZmWi5Z+zktHUSg90XhiRc9hu4gbGAW+B5J/CYtoNz3nRJO8BCeUjXw4i3pqP2R1Bvo6TR/H4Pyajj/cv+UdHT4gDIF41iI8CofanA6uazmA10eckj0VDh8YWWOm0I9HG5gJeQbXFvKNI8VWSa7OlptrsW6DTX1OjpVz918/3HMD1G4U214gveCdosL8hufVVAxAMSGnqt/bWNuQGna3yhQEyXOHrzJIgkmJ1AmB4WQ8XxUMMQScpeQCBDW6m6pH8UdzAbzykun+2Uu0te0GsGuffWRAnSB8lGSUl2zpDjwQCNxI6jVVx4u1smoQ031tbk3n5JX7bAtAHhA9EnWxgmdTtvHgp5KOUYpuXRZVOIyP0GvnyVNXqNBktEj3W6xtJO6hUxLj0HxQUaNMn2YGs+PUUJxq80v06+v8fYlVqFxv6LQchlygaiZUVFcHE6nU26qe+15f2XsM+0WjWShrIb669kCqsjb66XqV0s6ugPrqy5DQpGKlZAdXS9SugOrIyhkfphhjT6yXfVQXVUJ1RXVRt0hvaLEtmWIvhocyWjWorQsAUgEdxJlHIViOxyXaitKBJCk6cjbHo7KiRD0RtRAk8Ck9MWLaqMyoq1lVHZVSsnkQtoaLBr1KUqyop50LYZlkWgj3IDypFyG4piEcAOQFQpZ6ZqJd6fhFSWGhmmycHmDaf6cAzWPM+p28FjsUTr/PVDehEq/wDR0y/Ka1fxTVx6m/3w/wDI6MadoHp81sYk84nkkQ5Fa5V/oal6f5Ly+K6tr8f2X8DWadST5qYKXa5EBVXVGPSMu6627+5Jv3YQuQ3PWEob0tMV2GnvQH1FlQpeo9BYaECT6qA+shvqID6imMMjUawrqyC+shOqITno8YpDMawjqqC6oouehucmoQDxgENRaBQwpBGxger4JysUVtQGydAtj+eixYrMdZIKSxYlpkMkFJqxYkpgphWo9NYsS5mX9DDEULSxEgYVxsqJWLEePYj6gXoD1ixOVhYC70ErFicj0Mo0psW1isSwzEVqxYlLCjMKg5YsWfMlC9RJ1VixCCxFHoD1ixHgMwBPQnLaxXj2Nx6BlQWLE9X0XRIKQWLFZh4mErFixVLn/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descr="http://infohost.nmt.edu/~kscott/raytracing/bmrt/eye_thumb.gif">
            <a:hlinkClick r:id="rId2"/>
          </p:cNvPr>
          <p:cNvPicPr>
            <a:picLocks noChangeAspect="1" noChangeArrowheads="1"/>
          </p:cNvPicPr>
          <p:nvPr/>
        </p:nvPicPr>
        <p:blipFill>
          <a:blip r:embed="rId3" cstate="print"/>
          <a:srcRect/>
          <a:stretch>
            <a:fillRect/>
          </a:stretch>
        </p:blipFill>
        <p:spPr bwMode="auto">
          <a:xfrm>
            <a:off x="685800" y="4038600"/>
            <a:ext cx="2286000" cy="2466975"/>
          </a:xfrm>
          <a:prstGeom prst="rect">
            <a:avLst/>
          </a:prstGeom>
          <a:noFill/>
        </p:spPr>
      </p:pic>
      <p:pic>
        <p:nvPicPr>
          <p:cNvPr id="3082" name="Picture 10" descr="http://www3.nd.edu/~qumran/tooth5.gif"/>
          <p:cNvPicPr>
            <a:picLocks noChangeAspect="1" noChangeArrowheads="1"/>
          </p:cNvPicPr>
          <p:nvPr/>
        </p:nvPicPr>
        <p:blipFill>
          <a:blip r:embed="rId4" cstate="print"/>
          <a:srcRect/>
          <a:stretch>
            <a:fillRect/>
          </a:stretch>
        </p:blipFill>
        <p:spPr bwMode="auto">
          <a:xfrm>
            <a:off x="6096000" y="3886200"/>
            <a:ext cx="24384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5833 0.00764 L -0.69167 0.01875 " pathEditMode="relative" rAng="0" ptsTypes="AA">
                                      <p:cBhvr>
                                        <p:cTn id="6" dur="5000" fill="hold"/>
                                        <p:tgtEl>
                                          <p:spTgt spid="3082"/>
                                        </p:tgtEl>
                                        <p:attrNameLst>
                                          <p:attrName>ppt_x</p:attrName>
                                          <p:attrName>ppt_y</p:attrName>
                                        </p:attrNameLst>
                                      </p:cBhvr>
                                      <p:rCtr x="-375" y="6"/>
                                    </p:animMotion>
                                  </p:childTnLst>
                                </p:cTn>
                              </p:par>
                            </p:childTnLst>
                          </p:cTn>
                        </p:par>
                        <p:par>
                          <p:cTn id="7" fill="hold">
                            <p:stCondLst>
                              <p:cond delay="5000"/>
                            </p:stCondLst>
                            <p:childTnLst>
                              <p:par>
                                <p:cTn id="8" presetID="0" presetClass="path" presetSubtype="0" accel="50000" decel="50000" fill="hold" nodeType="afterEffect">
                                  <p:stCondLst>
                                    <p:cond delay="0"/>
                                  </p:stCondLst>
                                  <p:childTnLst>
                                    <p:animMotion origin="layout" path="M 3.33333E-6 -4.44444E-6 L 0.65833 -0.01111 " pathEditMode="relative" ptsTypes="AA">
                                      <p:cBhvr>
                                        <p:cTn id="9" dur="5000" fill="hold"/>
                                        <p:tgtEl>
                                          <p:spTgt spid="30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10200"/>
          </a:xfrm>
        </p:spPr>
        <p:txBody>
          <a:bodyPr/>
          <a:lstStyle/>
          <a:p>
            <a:pPr>
              <a:buNone/>
            </a:pPr>
            <a:r>
              <a:rPr lang="en-US" dirty="0" smtClean="0">
                <a:latin typeface="Algerian" pitchFamily="82" charset="0"/>
              </a:rPr>
              <a:t>     when </a:t>
            </a:r>
            <a:r>
              <a:rPr lang="en-US" dirty="0" err="1" smtClean="0">
                <a:latin typeface="Algerian" pitchFamily="82" charset="0"/>
              </a:rPr>
              <a:t>Perseus</a:t>
            </a:r>
            <a:r>
              <a:rPr lang="en-US" dirty="0" smtClean="0">
                <a:latin typeface="Algerian" pitchFamily="82" charset="0"/>
              </a:rPr>
              <a:t> was back on his way he saw Hermes  and Athena.  Hermes gave him winged boots and Athena gave him a sword and shield.  She also told </a:t>
            </a:r>
            <a:r>
              <a:rPr lang="en-US" dirty="0" err="1" smtClean="0">
                <a:latin typeface="Algerian" pitchFamily="82" charset="0"/>
              </a:rPr>
              <a:t>perseus</a:t>
            </a:r>
            <a:r>
              <a:rPr lang="en-US" dirty="0" smtClean="0">
                <a:latin typeface="Algerian" pitchFamily="82" charset="0"/>
              </a:rPr>
              <a:t> that he should never look at medusa because  her ugliness would turn him to stone. She also told him to look into the shield so  when he cuts medusas head off he only sees himself and not medusa.</a:t>
            </a:r>
            <a:endParaRPr lang="en-US" dirty="0">
              <a:latin typeface="Algerian" pitchFamily="82" charset="0"/>
            </a:endParaRPr>
          </a:p>
        </p:txBody>
      </p:sp>
      <p:pic>
        <p:nvPicPr>
          <p:cNvPr id="2050" name="Picture 2" descr="http://t1.gstatic.com/images?q=tbn:ANd9GcTrl2QzjIVMWBfbmA1J3xjkr9WrqMGSdlP02Z_OzxPLqkKMmCEKQ4AkjQ"/>
          <p:cNvPicPr>
            <a:picLocks noChangeAspect="1" noChangeArrowheads="1"/>
          </p:cNvPicPr>
          <p:nvPr/>
        </p:nvPicPr>
        <p:blipFill>
          <a:blip r:embed="rId2" cstate="print"/>
          <a:srcRect/>
          <a:stretch>
            <a:fillRect/>
          </a:stretch>
        </p:blipFill>
        <p:spPr bwMode="auto">
          <a:xfrm>
            <a:off x="5562600" y="4419600"/>
            <a:ext cx="2971800" cy="1676400"/>
          </a:xfrm>
          <a:prstGeom prst="rect">
            <a:avLst/>
          </a:prstGeom>
          <a:noFill/>
        </p:spPr>
      </p:pic>
      <p:pic>
        <p:nvPicPr>
          <p:cNvPr id="2052" name="Picture 4" descr="http://static3.depositphotos.com/1000110/100/i/950/depositphotos_1006829-Shield-and-sword.jpg"/>
          <p:cNvPicPr>
            <a:picLocks noChangeAspect="1" noChangeArrowheads="1"/>
          </p:cNvPicPr>
          <p:nvPr/>
        </p:nvPicPr>
        <p:blipFill>
          <a:blip r:embed="rId3" cstate="print"/>
          <a:srcRect/>
          <a:stretch>
            <a:fillRect/>
          </a:stretch>
        </p:blipFill>
        <p:spPr bwMode="auto">
          <a:xfrm>
            <a:off x="533400" y="4419600"/>
            <a:ext cx="2743200" cy="1676400"/>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838200"/>
            <a:ext cx="7620000" cy="5181600"/>
          </a:xfrm>
        </p:spPr>
        <p:txBody>
          <a:bodyPr/>
          <a:lstStyle/>
          <a:p>
            <a:pPr>
              <a:buNone/>
            </a:pPr>
            <a:r>
              <a:rPr lang="en-US" dirty="0" smtClean="0">
                <a:latin typeface="Algerian" pitchFamily="82" charset="0"/>
              </a:rPr>
              <a:t>     Then all of a suddenly she turned around to see </a:t>
            </a:r>
            <a:r>
              <a:rPr lang="en-US" dirty="0" err="1" smtClean="0">
                <a:latin typeface="Algerian" pitchFamily="82" charset="0"/>
              </a:rPr>
              <a:t>Perseus</a:t>
            </a:r>
            <a:r>
              <a:rPr lang="en-US" dirty="0" smtClean="0">
                <a:latin typeface="Algerian" pitchFamily="82" charset="0"/>
              </a:rPr>
              <a:t>. He looked into  his shield and saw a reflection of Medusa behind him. So he cautiously  picked up his  sword so medusa couldn’t see  and  sliced her head off.  She screamed and then fell to the floor.</a:t>
            </a:r>
            <a:endParaRPr lang="en-US" dirty="0">
              <a:latin typeface="Algerian" pitchFamily="82" charset="0"/>
            </a:endParaRPr>
          </a:p>
        </p:txBody>
      </p:sp>
      <p:pic>
        <p:nvPicPr>
          <p:cNvPr id="4" name="Picture 4" descr="http://www.istockphoto.com/file_thumbview_approve/4518662/2/istockphoto_4518662-cartoon-sword.jpg"/>
          <p:cNvPicPr>
            <a:picLocks noChangeAspect="1" noChangeArrowheads="1"/>
          </p:cNvPicPr>
          <p:nvPr/>
        </p:nvPicPr>
        <p:blipFill>
          <a:blip r:embed="rId3" cstate="print"/>
          <a:srcRect/>
          <a:stretch>
            <a:fillRect/>
          </a:stretch>
        </p:blipFill>
        <p:spPr bwMode="auto">
          <a:xfrm rot="16200000">
            <a:off x="1447800" y="4038600"/>
            <a:ext cx="1295400" cy="1905000"/>
          </a:xfrm>
          <a:prstGeom prst="rect">
            <a:avLst/>
          </a:prstGeom>
          <a:noFill/>
        </p:spPr>
      </p:pic>
      <p:pic>
        <p:nvPicPr>
          <p:cNvPr id="6" name="Picture 6" descr="http://www.christianity-and-the-confusion.com/medusa_slithering_lg_nwm.gif"/>
          <p:cNvPicPr>
            <a:picLocks noChangeAspect="1" noChangeArrowheads="1" noCrop="1"/>
          </p:cNvPicPr>
          <p:nvPr/>
        </p:nvPicPr>
        <p:blipFill>
          <a:blip r:embed="rId4" cstate="print"/>
          <a:srcRect/>
          <a:stretch>
            <a:fillRect/>
          </a:stretch>
        </p:blipFill>
        <p:spPr bwMode="auto">
          <a:xfrm>
            <a:off x="5486400" y="3886200"/>
            <a:ext cx="2286000" cy="2438400"/>
          </a:xfrm>
          <a:prstGeom prst="rect">
            <a:avLst/>
          </a:prstGeom>
          <a:noFill/>
        </p:spPr>
      </p:pic>
      <p:pic>
        <p:nvPicPr>
          <p:cNvPr id="7" name="scream.wav">
            <a:hlinkClick r:id="" action="ppaction://media"/>
          </p:cNvPr>
          <p:cNvPicPr>
            <a:picLocks noRot="1" noChangeAspect="1"/>
          </p:cNvPicPr>
          <p:nvPr>
            <a:wavAudioFile r:embed="rId1" name="scream.wav"/>
          </p:nvPr>
        </p:nvPicPr>
        <p:blipFill>
          <a:blip r:embed="rId5" cstate="print"/>
          <a:stretch>
            <a:fillRect/>
          </a:stretch>
        </p:blipFill>
        <p:spPr>
          <a:xfrm>
            <a:off x="609600" y="2133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afterEffect">
                                  <p:stCondLst>
                                    <p:cond delay="0"/>
                                  </p:stCondLst>
                                  <p:childTnLst>
                                    <p:animMotion origin="layout" path="M -0.0125 2.22222E-6 L 0.39167 -0.00556 " pathEditMode="relative" rAng="0" ptsTypes="AA">
                                      <p:cBhvr>
                                        <p:cTn id="6" dur="5000" fill="hold"/>
                                        <p:tgtEl>
                                          <p:spTgt spid="4"/>
                                        </p:tgtEl>
                                        <p:attrNameLst>
                                          <p:attrName>ppt_x</p:attrName>
                                          <p:attrName>ppt_y</p:attrName>
                                        </p:attrNameLst>
                                      </p:cBhvr>
                                      <p:rCtr x="202" y="-3"/>
                                    </p:animMotion>
                                  </p:childTnLst>
                                </p:cTn>
                              </p:par>
                            </p:childTnLst>
                          </p:cTn>
                        </p:par>
                        <p:par>
                          <p:cTn id="7" fill="hold">
                            <p:stCondLst>
                              <p:cond delay="5000"/>
                            </p:stCondLst>
                            <p:childTnLst>
                              <p:par>
                                <p:cTn id="8" presetID="1" presetClass="exit" presetSubtype="0" fill="hold" nodeType="afterEffect">
                                  <p:stCondLst>
                                    <p:cond delay="0"/>
                                  </p:stCondLst>
                                  <p:childTnLst>
                                    <p:set>
                                      <p:cBhvr>
                                        <p:cTn id="9" dur="1" fill="hold">
                                          <p:stCondLst>
                                            <p:cond delay="0"/>
                                          </p:stCondLst>
                                        </p:cTn>
                                        <p:tgtEl>
                                          <p:spTgt spid="4"/>
                                        </p:tgtEl>
                                        <p:attrNameLst>
                                          <p:attrName>style.visibility</p:attrName>
                                        </p:attrNameLst>
                                      </p:cBhvr>
                                      <p:to>
                                        <p:strVal val="hidden"/>
                                      </p:to>
                                    </p:set>
                                  </p:childTnLst>
                                </p:cTn>
                              </p:par>
                            </p:childTnLst>
                          </p:cTn>
                        </p:par>
                        <p:par>
                          <p:cTn id="10" fill="hold">
                            <p:stCondLst>
                              <p:cond delay="5000"/>
                            </p:stCondLst>
                            <p:childTnLst>
                              <p:par>
                                <p:cTn id="11" presetID="8" presetClass="emph" presetSubtype="0" fill="hold" nodeType="afterEffect">
                                  <p:stCondLst>
                                    <p:cond delay="0"/>
                                  </p:stCondLst>
                                  <p:childTnLst>
                                    <p:animRot by="5400000">
                                      <p:cBhvr>
                                        <p:cTn id="12" dur="500" fill="hold"/>
                                        <p:tgtEl>
                                          <p:spTgt spid="6"/>
                                        </p:tgtEl>
                                        <p:attrNameLst>
                                          <p:attrName>r</p:attrName>
                                        </p:attrNameLst>
                                      </p:cBhvr>
                                    </p:animRot>
                                  </p:childTnLst>
                                </p:cTn>
                              </p:par>
                            </p:childTnLst>
                          </p:cTn>
                        </p:par>
                        <p:par>
                          <p:cTn id="13" fill="hold">
                            <p:stCondLst>
                              <p:cond delay="5500"/>
                            </p:stCondLst>
                            <p:childTnLst>
                              <p:par>
                                <p:cTn id="14" presetID="1" presetClass="exit" presetSubtype="0" fill="hold" nodeType="afterEffect">
                                  <p:stCondLst>
                                    <p:cond delay="0"/>
                                  </p:stCondLst>
                                  <p:childTnLst>
                                    <p:set>
                                      <p:cBhvr>
                                        <p:cTn id="15" dur="1" fill="hold">
                                          <p:stCondLst>
                                            <p:cond delay="0"/>
                                          </p:stCondLst>
                                        </p:cTn>
                                        <p:tgtEl>
                                          <p:spTgt spid="6"/>
                                        </p:tgtEl>
                                        <p:attrNameLst>
                                          <p:attrName>style.visibility</p:attrName>
                                        </p:attrNameLst>
                                      </p:cBhvr>
                                      <p:to>
                                        <p:strVal val="hidden"/>
                                      </p:to>
                                    </p:set>
                                  </p:childTnLst>
                                </p:cTn>
                              </p:par>
                            </p:childTnLst>
                          </p:cTn>
                        </p:par>
                        <p:par>
                          <p:cTn id="16" fill="hold">
                            <p:stCondLst>
                              <p:cond delay="5500"/>
                            </p:stCondLst>
                            <p:childTnLst>
                              <p:par>
                                <p:cTn id="17" presetID="1" presetClass="mediacall" presetSubtype="0" fill="hold" nodeType="afterEffect">
                                  <p:stCondLst>
                                    <p:cond delay="0"/>
                                  </p:stCondLst>
                                  <p:childTnLst>
                                    <p:cmd type="call" cmd="playFrom(0.0)">
                                      <p:cBhvr>
                                        <p:cTn id="18" dur="12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533400"/>
            <a:ext cx="8077200" cy="3124200"/>
          </a:xfrm>
        </p:spPr>
        <p:txBody>
          <a:bodyPr/>
          <a:lstStyle/>
          <a:p>
            <a:pPr>
              <a:buNone/>
            </a:pPr>
            <a:r>
              <a:rPr lang="en-US" dirty="0" smtClean="0"/>
              <a:t>    </a:t>
            </a:r>
            <a:r>
              <a:rPr lang="en-US" dirty="0" err="1" smtClean="0">
                <a:latin typeface="Algerian" pitchFamily="82" charset="0"/>
              </a:rPr>
              <a:t>Perseus</a:t>
            </a:r>
            <a:r>
              <a:rPr lang="en-US" dirty="0" smtClean="0">
                <a:latin typeface="Algerian" pitchFamily="82" charset="0"/>
              </a:rPr>
              <a:t> grabbed the head and slid it into a bag  being careful not to look at  medusas head, because she can still turn people into stone, then hurried back home.</a:t>
            </a:r>
            <a:endParaRPr lang="en-US" dirty="0">
              <a:latin typeface="Algerian" pitchFamily="82" charset="0"/>
            </a:endParaRPr>
          </a:p>
        </p:txBody>
      </p:sp>
      <p:pic>
        <p:nvPicPr>
          <p:cNvPr id="2050" name="Picture 2" descr="http://www.picturesof.net/_images_300/Perseus_the_Hero_Holding_Medusas_Head_Royalty_Free_Clipart_Picture_081014-134065-880009.jpg"/>
          <p:cNvPicPr>
            <a:picLocks noChangeAspect="1" noChangeArrowheads="1"/>
          </p:cNvPicPr>
          <p:nvPr/>
        </p:nvPicPr>
        <p:blipFill>
          <a:blip r:embed="rId2" cstate="print"/>
          <a:srcRect/>
          <a:stretch>
            <a:fillRect/>
          </a:stretch>
        </p:blipFill>
        <p:spPr bwMode="auto">
          <a:xfrm>
            <a:off x="2286000" y="2438400"/>
            <a:ext cx="4648200" cy="373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2050"/>
                                        </p:tgtEl>
                                        <p:attrNameLst>
                                          <p:attrName>ppt_x</p:attrName>
                                        </p:attrNameLst>
                                      </p:cBhvr>
                                      <p:tavLst>
                                        <p:tav tm="0">
                                          <p:val>
                                            <p:strVal val="ppt_x"/>
                                          </p:val>
                                        </p:tav>
                                        <p:tav tm="100000">
                                          <p:val>
                                            <p:strVal val="ppt_x"/>
                                          </p:val>
                                        </p:tav>
                                      </p:tavLst>
                                    </p:anim>
                                    <p:anim calcmode="lin" valueType="num">
                                      <p:cBhvr additive="base">
                                        <p:cTn id="7" dur="500"/>
                                        <p:tgtEl>
                                          <p:spTgt spid="2050"/>
                                        </p:tgtEl>
                                        <p:attrNameLst>
                                          <p:attrName>ppt_y</p:attrName>
                                        </p:attrNameLst>
                                      </p:cBhvr>
                                      <p:tavLst>
                                        <p:tav tm="0">
                                          <p:val>
                                            <p:strVal val="ppt_y"/>
                                          </p:val>
                                        </p:tav>
                                        <p:tav tm="100000">
                                          <p:val>
                                            <p:strVal val="1+ppt_h/2"/>
                                          </p:val>
                                        </p:tav>
                                      </p:tavLst>
                                    </p:anim>
                                    <p:set>
                                      <p:cBhvr>
                                        <p:cTn id="8"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299</TotalTime>
  <Words>440</Words>
  <Application>Microsoft Office PowerPoint</Application>
  <PresentationFormat>On-screen Show (4:3)</PresentationFormat>
  <Paragraphs>30</Paragraphs>
  <Slides>10</Slides>
  <Notes>1</Notes>
  <HiddenSlides>0</HiddenSlides>
  <MMClips>2</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Slide 1</vt:lpstr>
      <vt:lpstr>Slide 2</vt:lpstr>
      <vt:lpstr>Slide 3</vt:lpstr>
      <vt:lpstr>Slide 4</vt:lpstr>
      <vt:lpstr>Slide 5</vt:lpstr>
      <vt:lpstr>Slide 6</vt:lpstr>
      <vt:lpstr>Slide 7</vt:lpstr>
      <vt:lpstr>Slide 8</vt:lpstr>
      <vt:lpstr>Slide 9</vt:lpstr>
      <vt:lpstr>Slide 10</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Cortland City School District</dc:creator>
  <cp:lastModifiedBy>Cortland City School District</cp:lastModifiedBy>
  <cp:revision>57</cp:revision>
  <dcterms:created xsi:type="dcterms:W3CDTF">2013-04-09T16:41:43Z</dcterms:created>
  <dcterms:modified xsi:type="dcterms:W3CDTF">2013-04-15T17:22:21Z</dcterms:modified>
</cp:coreProperties>
</file>