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tags/tag8.xml" ContentType="application/vnd.openxmlformats-officedocument.presentationml.tag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ags/tag4.xml" ContentType="application/vnd.openxmlformats-officedocument.presentationml.tags+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tags/tag2.xml" ContentType="application/vnd.openxmlformats-officedocument.presentationml.tags+xml"/>
  <Default Extension="wmf" ContentType="image/x-wmf"/>
  <Override PartName="/ppt/tags/tag3.xml" ContentType="application/vnd.openxmlformats-officedocument.presentationml.tags+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tags/tag16.xml" ContentType="application/vnd.openxmlformats-officedocument.presentationml.tags+xml"/>
  <Override PartName="/ppt/tags/tag17.xml" ContentType="application/vnd.openxmlformats-officedocument.presentationml.tags+xml"/>
  <Override PartName="/ppt/slideLayouts/slideLayout10.xml" ContentType="application/vnd.openxmlformats-officedocument.presentationml.slideLayout+xml"/>
  <Default Extension="gif" ContentType="image/gif"/>
  <Override PartName="/ppt/tags/tag14.xml" ContentType="application/vnd.openxmlformats-officedocument.presentationml.tags+xml"/>
  <Override PartName="/ppt/tags/tag15.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ags/tag5.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9" r:id="rId7"/>
    <p:sldId id="261" r:id="rId8"/>
    <p:sldId id="262" r:id="rId9"/>
    <p:sldId id="270" r:id="rId10"/>
    <p:sldId id="267" r:id="rId11"/>
    <p:sldId id="271" r:id="rId12"/>
    <p:sldId id="268" r:id="rId13"/>
    <p:sldId id="272" r:id="rId14"/>
    <p:sldId id="263" r:id="rId15"/>
    <p:sldId id="273" r:id="rId16"/>
    <p:sldId id="264" r:id="rId17"/>
    <p:sldId id="275" r:id="rId18"/>
  </p:sldIdLst>
  <p:sldSz cx="9144000" cy="6858000" type="screen4x3"/>
  <p:notesSz cx="6858000" cy="9144000"/>
  <p:defaultTextStyle>
    <a:defPPr>
      <a:defRPr lang="en-GB"/>
    </a:defPPr>
    <a:lvl1pPr algn="l" rtl="0" fontAlgn="base">
      <a:spcBef>
        <a:spcPct val="0"/>
      </a:spcBef>
      <a:spcAft>
        <a:spcPct val="0"/>
      </a:spcAft>
      <a:defRPr kern="1200">
        <a:solidFill>
          <a:schemeClr val="tx1"/>
        </a:solidFill>
        <a:latin typeface="Castellar" pitchFamily="18" charset="0"/>
        <a:ea typeface="+mn-ea"/>
        <a:cs typeface="+mn-cs"/>
      </a:defRPr>
    </a:lvl1pPr>
    <a:lvl2pPr marL="457200" algn="l" rtl="0" fontAlgn="base">
      <a:spcBef>
        <a:spcPct val="0"/>
      </a:spcBef>
      <a:spcAft>
        <a:spcPct val="0"/>
      </a:spcAft>
      <a:defRPr kern="1200">
        <a:solidFill>
          <a:schemeClr val="tx1"/>
        </a:solidFill>
        <a:latin typeface="Castellar" pitchFamily="18" charset="0"/>
        <a:ea typeface="+mn-ea"/>
        <a:cs typeface="+mn-cs"/>
      </a:defRPr>
    </a:lvl2pPr>
    <a:lvl3pPr marL="914400" algn="l" rtl="0" fontAlgn="base">
      <a:spcBef>
        <a:spcPct val="0"/>
      </a:spcBef>
      <a:spcAft>
        <a:spcPct val="0"/>
      </a:spcAft>
      <a:defRPr kern="1200">
        <a:solidFill>
          <a:schemeClr val="tx1"/>
        </a:solidFill>
        <a:latin typeface="Castellar" pitchFamily="18" charset="0"/>
        <a:ea typeface="+mn-ea"/>
        <a:cs typeface="+mn-cs"/>
      </a:defRPr>
    </a:lvl3pPr>
    <a:lvl4pPr marL="1371600" algn="l" rtl="0" fontAlgn="base">
      <a:spcBef>
        <a:spcPct val="0"/>
      </a:spcBef>
      <a:spcAft>
        <a:spcPct val="0"/>
      </a:spcAft>
      <a:defRPr kern="1200">
        <a:solidFill>
          <a:schemeClr val="tx1"/>
        </a:solidFill>
        <a:latin typeface="Castellar" pitchFamily="18" charset="0"/>
        <a:ea typeface="+mn-ea"/>
        <a:cs typeface="+mn-cs"/>
      </a:defRPr>
    </a:lvl4pPr>
    <a:lvl5pPr marL="1828800" algn="l" rtl="0" fontAlgn="base">
      <a:spcBef>
        <a:spcPct val="0"/>
      </a:spcBef>
      <a:spcAft>
        <a:spcPct val="0"/>
      </a:spcAft>
      <a:defRPr kern="1200">
        <a:solidFill>
          <a:schemeClr val="tx1"/>
        </a:solidFill>
        <a:latin typeface="Castellar" pitchFamily="18" charset="0"/>
        <a:ea typeface="+mn-ea"/>
        <a:cs typeface="+mn-cs"/>
      </a:defRPr>
    </a:lvl5pPr>
    <a:lvl6pPr marL="2286000" algn="l" defTabSz="914400" rtl="0" eaLnBrk="1" latinLnBrk="0" hangingPunct="1">
      <a:defRPr kern="1200">
        <a:solidFill>
          <a:schemeClr val="tx1"/>
        </a:solidFill>
        <a:latin typeface="Castellar" pitchFamily="18" charset="0"/>
        <a:ea typeface="+mn-ea"/>
        <a:cs typeface="+mn-cs"/>
      </a:defRPr>
    </a:lvl6pPr>
    <a:lvl7pPr marL="2743200" algn="l" defTabSz="914400" rtl="0" eaLnBrk="1" latinLnBrk="0" hangingPunct="1">
      <a:defRPr kern="1200">
        <a:solidFill>
          <a:schemeClr val="tx1"/>
        </a:solidFill>
        <a:latin typeface="Castellar" pitchFamily="18" charset="0"/>
        <a:ea typeface="+mn-ea"/>
        <a:cs typeface="+mn-cs"/>
      </a:defRPr>
    </a:lvl7pPr>
    <a:lvl8pPr marL="3200400" algn="l" defTabSz="914400" rtl="0" eaLnBrk="1" latinLnBrk="0" hangingPunct="1">
      <a:defRPr kern="1200">
        <a:solidFill>
          <a:schemeClr val="tx1"/>
        </a:solidFill>
        <a:latin typeface="Castellar" pitchFamily="18" charset="0"/>
        <a:ea typeface="+mn-ea"/>
        <a:cs typeface="+mn-cs"/>
      </a:defRPr>
    </a:lvl8pPr>
    <a:lvl9pPr marL="3657600" algn="l" defTabSz="914400" rtl="0" eaLnBrk="1" latinLnBrk="0" hangingPunct="1">
      <a:defRPr kern="1200">
        <a:solidFill>
          <a:schemeClr val="tx1"/>
        </a:solidFill>
        <a:latin typeface="Castellar"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DE827D31-B0C4-4A83-8662-5C31A88D3BFF}" type="slidenum">
              <a:rPr lang="en-GB"/>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F70DC520-B378-436E-8B04-35290FA1DF21}" type="slidenum">
              <a:rPr lang="en-GB"/>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05FE5C30-8B29-4C2A-8DCD-FDDA861B8340}"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E1A61B35-06DA-41FB-B814-B4443389F811}" type="slidenum">
              <a:rPr lang="en-GB"/>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6F1D8144-1C0E-4CB3-A781-A2AB535246ED}"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D0C2F2F1-8931-4446-AB17-BAA1F066D584}"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GB"/>
          </a:p>
        </p:txBody>
      </p:sp>
      <p:sp>
        <p:nvSpPr>
          <p:cNvPr id="8" name="Footer Placeholder 7"/>
          <p:cNvSpPr>
            <a:spLocks noGrp="1"/>
          </p:cNvSpPr>
          <p:nvPr>
            <p:ph type="ftr" sz="quarter" idx="11"/>
          </p:nvPr>
        </p:nvSpPr>
        <p:spPr/>
        <p:txBody>
          <a:bodyPr/>
          <a:lstStyle>
            <a:lvl1pPr>
              <a:defRPr/>
            </a:lvl1pPr>
          </a:lstStyle>
          <a:p>
            <a:endParaRPr lang="en-GB"/>
          </a:p>
        </p:txBody>
      </p:sp>
      <p:sp>
        <p:nvSpPr>
          <p:cNvPr id="9" name="Slide Number Placeholder 8"/>
          <p:cNvSpPr>
            <a:spLocks noGrp="1"/>
          </p:cNvSpPr>
          <p:nvPr>
            <p:ph type="sldNum" sz="quarter" idx="12"/>
          </p:nvPr>
        </p:nvSpPr>
        <p:spPr/>
        <p:txBody>
          <a:bodyPr/>
          <a:lstStyle>
            <a:lvl1pPr>
              <a:defRPr/>
            </a:lvl1pPr>
          </a:lstStyle>
          <a:p>
            <a:fld id="{D815AE8A-6183-429A-821C-C299511A0BC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GB"/>
          </a:p>
        </p:txBody>
      </p:sp>
      <p:sp>
        <p:nvSpPr>
          <p:cNvPr id="4" name="Footer Placeholder 3"/>
          <p:cNvSpPr>
            <a:spLocks noGrp="1"/>
          </p:cNvSpPr>
          <p:nvPr>
            <p:ph type="ftr" sz="quarter" idx="11"/>
          </p:nvPr>
        </p:nvSpPr>
        <p:spPr/>
        <p:txBody>
          <a:bodyPr/>
          <a:lstStyle>
            <a:lvl1pPr>
              <a:defRPr/>
            </a:lvl1pPr>
          </a:lstStyle>
          <a:p>
            <a:endParaRPr lang="en-GB"/>
          </a:p>
        </p:txBody>
      </p:sp>
      <p:sp>
        <p:nvSpPr>
          <p:cNvPr id="5" name="Slide Number Placeholder 4"/>
          <p:cNvSpPr>
            <a:spLocks noGrp="1"/>
          </p:cNvSpPr>
          <p:nvPr>
            <p:ph type="sldNum" sz="quarter" idx="12"/>
          </p:nvPr>
        </p:nvSpPr>
        <p:spPr/>
        <p:txBody>
          <a:bodyPr/>
          <a:lstStyle>
            <a:lvl1pPr>
              <a:defRPr/>
            </a:lvl1pPr>
          </a:lstStyle>
          <a:p>
            <a:fld id="{5FAEE68F-E0CE-4D74-BA40-7BFE8EDA5DDE}"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p>
        </p:txBody>
      </p:sp>
      <p:sp>
        <p:nvSpPr>
          <p:cNvPr id="3" name="Footer Placeholder 2"/>
          <p:cNvSpPr>
            <a:spLocks noGrp="1"/>
          </p:cNvSpPr>
          <p:nvPr>
            <p:ph type="ftr" sz="quarter" idx="11"/>
          </p:nvPr>
        </p:nvSpPr>
        <p:spPr/>
        <p:txBody>
          <a:bodyPr/>
          <a:lstStyle>
            <a:lvl1pPr>
              <a:defRPr/>
            </a:lvl1pPr>
          </a:lstStyle>
          <a:p>
            <a:endParaRPr lang="en-GB"/>
          </a:p>
        </p:txBody>
      </p:sp>
      <p:sp>
        <p:nvSpPr>
          <p:cNvPr id="4" name="Slide Number Placeholder 3"/>
          <p:cNvSpPr>
            <a:spLocks noGrp="1"/>
          </p:cNvSpPr>
          <p:nvPr>
            <p:ph type="sldNum" sz="quarter" idx="12"/>
          </p:nvPr>
        </p:nvSpPr>
        <p:spPr/>
        <p:txBody>
          <a:bodyPr/>
          <a:lstStyle>
            <a:lvl1pPr>
              <a:defRPr/>
            </a:lvl1pPr>
          </a:lstStyle>
          <a:p>
            <a:fld id="{44C368B2-8F67-4220-B622-C6FB228341A4}"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34B0EFE0-0956-4E3E-AB38-AD855AB20045}"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2596687B-3673-4F34-90E4-3F8414585EE9}"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fld id="{4DEC3BD3-36CB-44F0-83F1-E1E4EADF318C}" type="slidenum">
              <a:rPr lang="en-GB"/>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1.xml"/><Relationship Id="rId4" Type="http://schemas.openxmlformats.org/officeDocument/2006/relationships/image" Target="../media/image3.gif"/></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Layout" Target="../slideLayouts/slideLayout2.xml"/><Relationship Id="rId1" Type="http://schemas.openxmlformats.org/officeDocument/2006/relationships/tags" Target="../tags/tag10.xml"/><Relationship Id="rId5" Type="http://schemas.openxmlformats.org/officeDocument/2006/relationships/image" Target="../media/image18.jpeg"/><Relationship Id="rId4" Type="http://schemas.openxmlformats.org/officeDocument/2006/relationships/image" Target="../media/image22.wmf"/></Relationships>
</file>

<file path=ppt/slides/_rels/slide11.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slideLayout" Target="../slideLayouts/slideLayout7.xml"/><Relationship Id="rId1" Type="http://schemas.openxmlformats.org/officeDocument/2006/relationships/tags" Target="../tags/tag11.xml"/></Relationships>
</file>

<file path=ppt/slides/_rels/slide12.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slideLayout" Target="../slideLayouts/slideLayout2.xml"/><Relationship Id="rId1" Type="http://schemas.openxmlformats.org/officeDocument/2006/relationships/tags" Target="../tags/tag12.xml"/><Relationship Id="rId4" Type="http://schemas.openxmlformats.org/officeDocument/2006/relationships/image" Target="../media/image3.gif"/></Relationships>
</file>

<file path=ppt/slides/_rels/slide13.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4.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audio" Target="../media/audio3.wav"/><Relationship Id="rId7" Type="http://schemas.openxmlformats.org/officeDocument/2006/relationships/image" Target="../media/image25.gif"/><Relationship Id="rId2" Type="http://schemas.openxmlformats.org/officeDocument/2006/relationships/audio" Target="../media/audio2.wav"/><Relationship Id="rId1" Type="http://schemas.openxmlformats.org/officeDocument/2006/relationships/tags" Target="../tags/tag14.xml"/><Relationship Id="rId6" Type="http://schemas.openxmlformats.org/officeDocument/2006/relationships/image" Target="../media/image24.wmf"/><Relationship Id="rId5" Type="http://schemas.openxmlformats.org/officeDocument/2006/relationships/slideLayout" Target="../slideLayouts/slideLayout2.xml"/><Relationship Id="rId4" Type="http://schemas.openxmlformats.org/officeDocument/2006/relationships/audio" Target="../media/audio4.wav"/><Relationship Id="rId9"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file:///C:\Documents%20and%20Settings\nik\Local%20Settings\Temporary%20Internet%20Files\Content.IE5\KDYVGDER\MSj03882890000%5b1%5d.wav" TargetMode="External"/><Relationship Id="rId1" Type="http://schemas.openxmlformats.org/officeDocument/2006/relationships/tags" Target="../tags/tag15.xml"/><Relationship Id="rId5" Type="http://schemas.openxmlformats.org/officeDocument/2006/relationships/image" Target="../media/image12.png"/><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audio" Target="../media/audio6.wav"/><Relationship Id="rId7" Type="http://schemas.openxmlformats.org/officeDocument/2006/relationships/image" Target="../media/image28.png"/><Relationship Id="rId2" Type="http://schemas.openxmlformats.org/officeDocument/2006/relationships/audio" Target="../media/audio5.wav"/><Relationship Id="rId1" Type="http://schemas.openxmlformats.org/officeDocument/2006/relationships/tags" Target="../tags/tag16.xml"/><Relationship Id="rId6" Type="http://schemas.openxmlformats.org/officeDocument/2006/relationships/image" Target="../media/image27.wmf"/><Relationship Id="rId5" Type="http://schemas.openxmlformats.org/officeDocument/2006/relationships/image" Target="../media/image12.png"/><Relationship Id="rId4"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17.xml"/><Relationship Id="rId4" Type="http://schemas.openxmlformats.org/officeDocument/2006/relationships/image" Target="../media/image3.gif"/></Relationships>
</file>

<file path=ppt/slides/_rels/slide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audio1.wav"/><Relationship Id="rId1" Type="http://schemas.openxmlformats.org/officeDocument/2006/relationships/tags" Target="../tags/tag4.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tags" Target="../tags/tag5.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7.xml"/><Relationship Id="rId1" Type="http://schemas.openxmlformats.org/officeDocument/2006/relationships/tags" Target="../tags/tag6.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slideLayout" Target="../slideLayouts/slideLayout2.xml"/><Relationship Id="rId1" Type="http://schemas.openxmlformats.org/officeDocument/2006/relationships/tags" Target="../tags/tag7.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slideLayout" Target="../slideLayouts/slideLayout2.xml"/><Relationship Id="rId1" Type="http://schemas.openxmlformats.org/officeDocument/2006/relationships/tags" Target="../tags/tag8.xml"/><Relationship Id="rId5" Type="http://schemas.openxmlformats.org/officeDocument/2006/relationships/image" Target="../media/image20.wmf"/><Relationship Id="rId4" Type="http://schemas.openxmlformats.org/officeDocument/2006/relationships/image" Target="../media/image19.wmf"/></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GB" sz="7200">
                <a:solidFill>
                  <a:schemeClr val="accent2"/>
                </a:solidFill>
                <a:effectLst>
                  <a:outerShdw blurRad="38100" dist="38100" dir="2700000" algn="tl">
                    <a:srgbClr val="000000"/>
                  </a:outerShdw>
                </a:effectLst>
                <a:latin typeface="Castellar" pitchFamily="18" charset="0"/>
              </a:rPr>
              <a:t>Theseus and the Minotaur </a:t>
            </a:r>
          </a:p>
        </p:txBody>
      </p:sp>
      <p:pic>
        <p:nvPicPr>
          <p:cNvPr id="2054" name="Picture 6" descr="greece14"/>
          <p:cNvPicPr>
            <a:picLocks noChangeAspect="1" noChangeArrowheads="1"/>
          </p:cNvPicPr>
          <p:nvPr/>
        </p:nvPicPr>
        <p:blipFill>
          <a:blip r:embed="rId3" cstate="print">
            <a:clrChange>
              <a:clrFrom>
                <a:srgbClr val="FEFEFC"/>
              </a:clrFrom>
              <a:clrTo>
                <a:srgbClr val="FEFEFC">
                  <a:alpha val="0"/>
                </a:srgbClr>
              </a:clrTo>
            </a:clrChange>
          </a:blip>
          <a:srcRect/>
          <a:stretch>
            <a:fillRect/>
          </a:stretch>
        </p:blipFill>
        <p:spPr bwMode="auto">
          <a:xfrm>
            <a:off x="6651625" y="4203700"/>
            <a:ext cx="2492375" cy="2654300"/>
          </a:xfrm>
          <a:prstGeom prst="rect">
            <a:avLst/>
          </a:prstGeom>
          <a:noFill/>
        </p:spPr>
      </p:pic>
      <p:pic>
        <p:nvPicPr>
          <p:cNvPr id="2055" name="Picture 7" descr="theseus"/>
          <p:cNvPicPr>
            <a:picLocks noChangeAspect="1" noChangeArrowheads="1" noCrop="1"/>
          </p:cNvPicPr>
          <p:nvPr/>
        </p:nvPicPr>
        <p:blipFill>
          <a:blip r:embed="rId4" cstate="print"/>
          <a:srcRect/>
          <a:stretch>
            <a:fillRect/>
          </a:stretch>
        </p:blipFill>
        <p:spPr bwMode="auto">
          <a:xfrm>
            <a:off x="468313" y="4508500"/>
            <a:ext cx="1428750" cy="1762125"/>
          </a:xfrm>
          <a:prstGeom prst="rect">
            <a:avLst/>
          </a:prstGeom>
          <a:noFill/>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dissolve">
                                      <p:cBhvr>
                                        <p:cTn id="7" dur="5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48" presetClass="entr" presetSubtype="0" accel="50000" fill="hold" nodeType="clickEffect">
                                  <p:stCondLst>
                                    <p:cond delay="0"/>
                                  </p:stCondLst>
                                  <p:childTnLst>
                                    <p:set>
                                      <p:cBhvr>
                                        <p:cTn id="11" dur="1" fill="hold">
                                          <p:stCondLst>
                                            <p:cond delay="0"/>
                                          </p:stCondLst>
                                        </p:cTn>
                                        <p:tgtEl>
                                          <p:spTgt spid="2054"/>
                                        </p:tgtEl>
                                        <p:attrNameLst>
                                          <p:attrName>style.visibility</p:attrName>
                                        </p:attrNameLst>
                                      </p:cBhvr>
                                      <p:to>
                                        <p:strVal val="visible"/>
                                      </p:to>
                                    </p:set>
                                    <p:anim calcmode="lin" valueType="num">
                                      <p:cBhvr>
                                        <p:cTn id="12" dur="2000" fill="hold"/>
                                        <p:tgtEl>
                                          <p:spTgt spid="205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3" dur="2000" fill="hold"/>
                                        <p:tgtEl>
                                          <p:spTgt spid="2054"/>
                                        </p:tgtEl>
                                        <p:attrNameLst>
                                          <p:attrName>ppt_x</p:attrName>
                                        </p:attrNameLst>
                                      </p:cBhvr>
                                      <p:tavLst>
                                        <p:tav tm="0">
                                          <p:val>
                                            <p:fltVal val="-1"/>
                                          </p:val>
                                        </p:tav>
                                        <p:tav tm="50000">
                                          <p:val>
                                            <p:fltVal val="0.95"/>
                                          </p:val>
                                        </p:tav>
                                        <p:tav tm="100000">
                                          <p:val>
                                            <p:strVal val="#ppt_x"/>
                                          </p:val>
                                        </p:tav>
                                      </p:tavLst>
                                    </p:anim>
                                    <p:anim calcmode="lin" valueType="num">
                                      <p:cBhvr>
                                        <p:cTn id="14" dur="2000" fill="hold"/>
                                        <p:tgtEl>
                                          <p:spTgt spid="2054"/>
                                        </p:tgtEl>
                                        <p:attrNameLst>
                                          <p:attrName>ppt_y</p:attrName>
                                        </p:attrNameLst>
                                      </p:cBhvr>
                                      <p:tavLst>
                                        <p:tav tm="0">
                                          <p:val>
                                            <p:strVal val="#ppt_y"/>
                                          </p:val>
                                        </p:tav>
                                        <p:tav tm="100000">
                                          <p:val>
                                            <p:strVal val="#ppt_y"/>
                                          </p:val>
                                        </p:tav>
                                      </p:tavLst>
                                    </p:anim>
                                    <p:animEffect transition="in" filter="fade">
                                      <p:cBhvr>
                                        <p:cTn id="15" dur="2000"/>
                                        <p:tgtEl>
                                          <p:spTgt spid="2054"/>
                                        </p:tgtEl>
                                      </p:cBhvr>
                                    </p:animEffect>
                                  </p:childTnLst>
                                </p:cTn>
                              </p:par>
                            </p:childTnLst>
                          </p:cTn>
                        </p:par>
                      </p:childTnLst>
                    </p:cTn>
                  </p:par>
                  <p:par>
                    <p:cTn id="16" fill="hold">
                      <p:stCondLst>
                        <p:cond delay="indefinite"/>
                      </p:stCondLst>
                      <p:childTnLst>
                        <p:par>
                          <p:cTn id="17" fill="hold">
                            <p:stCondLst>
                              <p:cond delay="0"/>
                            </p:stCondLst>
                            <p:childTnLst>
                              <p:par>
                                <p:cTn id="18" presetID="54" presetClass="entr" presetSubtype="0" accel="100000" fill="hold" nodeType="clickEffect">
                                  <p:stCondLst>
                                    <p:cond delay="0"/>
                                  </p:stCondLst>
                                  <p:childTnLst>
                                    <p:set>
                                      <p:cBhvr>
                                        <p:cTn id="19" dur="1" fill="hold">
                                          <p:stCondLst>
                                            <p:cond delay="0"/>
                                          </p:stCondLst>
                                        </p:cTn>
                                        <p:tgtEl>
                                          <p:spTgt spid="2055"/>
                                        </p:tgtEl>
                                        <p:attrNameLst>
                                          <p:attrName>style.visibility</p:attrName>
                                        </p:attrNameLst>
                                      </p:cBhvr>
                                      <p:to>
                                        <p:strVal val="visible"/>
                                      </p:to>
                                    </p:set>
                                    <p:anim calcmode="lin" valueType="num">
                                      <p:cBhvr>
                                        <p:cTn id="20" dur="2000" fill="hold"/>
                                        <p:tgtEl>
                                          <p:spTgt spid="2055"/>
                                        </p:tgtEl>
                                        <p:attrNameLst>
                                          <p:attrName>ppt_w</p:attrName>
                                        </p:attrNameLst>
                                      </p:cBhvr>
                                      <p:tavLst>
                                        <p:tav tm="0">
                                          <p:val>
                                            <p:strVal val="#ppt_w*0.05"/>
                                          </p:val>
                                        </p:tav>
                                        <p:tav tm="100000">
                                          <p:val>
                                            <p:strVal val="#ppt_w"/>
                                          </p:val>
                                        </p:tav>
                                      </p:tavLst>
                                    </p:anim>
                                    <p:anim calcmode="lin" valueType="num">
                                      <p:cBhvr>
                                        <p:cTn id="21" dur="2000" fill="hold"/>
                                        <p:tgtEl>
                                          <p:spTgt spid="2055"/>
                                        </p:tgtEl>
                                        <p:attrNameLst>
                                          <p:attrName>ppt_h</p:attrName>
                                        </p:attrNameLst>
                                      </p:cBhvr>
                                      <p:tavLst>
                                        <p:tav tm="0">
                                          <p:val>
                                            <p:strVal val="#ppt_h"/>
                                          </p:val>
                                        </p:tav>
                                        <p:tav tm="100000">
                                          <p:val>
                                            <p:strVal val="#ppt_h"/>
                                          </p:val>
                                        </p:tav>
                                      </p:tavLst>
                                    </p:anim>
                                    <p:anim calcmode="lin" valueType="num">
                                      <p:cBhvr>
                                        <p:cTn id="22" dur="2000" fill="hold"/>
                                        <p:tgtEl>
                                          <p:spTgt spid="2055"/>
                                        </p:tgtEl>
                                        <p:attrNameLst>
                                          <p:attrName>ppt_x</p:attrName>
                                        </p:attrNameLst>
                                      </p:cBhvr>
                                      <p:tavLst>
                                        <p:tav tm="0">
                                          <p:val>
                                            <p:strVal val="#ppt_x-.2"/>
                                          </p:val>
                                        </p:tav>
                                        <p:tav tm="100000">
                                          <p:val>
                                            <p:strVal val="#ppt_x"/>
                                          </p:val>
                                        </p:tav>
                                      </p:tavLst>
                                    </p:anim>
                                    <p:anim calcmode="lin" valueType="num">
                                      <p:cBhvr>
                                        <p:cTn id="23" dur="2000" fill="hold"/>
                                        <p:tgtEl>
                                          <p:spTgt spid="2055"/>
                                        </p:tgtEl>
                                        <p:attrNameLst>
                                          <p:attrName>ppt_y</p:attrName>
                                        </p:attrNameLst>
                                      </p:cBhvr>
                                      <p:tavLst>
                                        <p:tav tm="0">
                                          <p:val>
                                            <p:strVal val="#ppt_y"/>
                                          </p:val>
                                        </p:tav>
                                        <p:tav tm="100000">
                                          <p:val>
                                            <p:strVal val="#ppt_y"/>
                                          </p:val>
                                        </p:tav>
                                      </p:tavLst>
                                    </p:anim>
                                    <p:animEffect transition="in" filter="fade">
                                      <p:cBhvr>
                                        <p:cTn id="24" dur="2000"/>
                                        <p:tgtEl>
                                          <p:spTgt spid="20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type="body" idx="1"/>
          </p:nvPr>
        </p:nvSpPr>
        <p:spPr/>
        <p:txBody>
          <a:bodyPr/>
          <a:lstStyle/>
          <a:p>
            <a:pPr algn="ctr">
              <a:buFontTx/>
              <a:buNone/>
            </a:pPr>
            <a:r>
              <a:rPr lang="en-GB">
                <a:solidFill>
                  <a:schemeClr val="accent2"/>
                </a:solidFill>
                <a:latin typeface="Monotype Corsiva" pitchFamily="66" charset="0"/>
              </a:rPr>
              <a:t>Prince Theseus slipped out of the palace and waited patiently by the gate. Princess Ariadne finally showed up. In her hands, she carried a sword and a ball of string. </a:t>
            </a:r>
          </a:p>
          <a:p>
            <a:pPr algn="ctr">
              <a:buFontTx/>
              <a:buNone/>
            </a:pPr>
            <a:r>
              <a:rPr lang="en-GB">
                <a:solidFill>
                  <a:schemeClr val="accent2"/>
                </a:solidFill>
                <a:latin typeface="Monotype Corsiva" pitchFamily="66" charset="0"/>
              </a:rPr>
              <a:t>Ariadne gave the sword and the ball of string to Prince Theseus. </a:t>
            </a:r>
          </a:p>
        </p:txBody>
      </p:sp>
      <p:pic>
        <p:nvPicPr>
          <p:cNvPr id="13317" name="Picture 5" descr="le07"/>
          <p:cNvPicPr>
            <a:picLocks noChangeAspect="1" noChangeArrowheads="1"/>
          </p:cNvPicPr>
          <p:nvPr/>
        </p:nvPicPr>
        <p:blipFill>
          <a:blip r:embed="rId3" cstate="print"/>
          <a:srcRect/>
          <a:stretch>
            <a:fillRect/>
          </a:stretch>
        </p:blipFill>
        <p:spPr bwMode="auto">
          <a:xfrm>
            <a:off x="5867400" y="4437063"/>
            <a:ext cx="2857500" cy="2076450"/>
          </a:xfrm>
          <a:prstGeom prst="rect">
            <a:avLst/>
          </a:prstGeom>
          <a:noFill/>
        </p:spPr>
      </p:pic>
      <p:pic>
        <p:nvPicPr>
          <p:cNvPr id="13318" name="Picture 6" descr="MCj03255020000[1]"/>
          <p:cNvPicPr>
            <a:picLocks noChangeAspect="1" noChangeArrowheads="1"/>
          </p:cNvPicPr>
          <p:nvPr/>
        </p:nvPicPr>
        <p:blipFill>
          <a:blip r:embed="rId4" cstate="print"/>
          <a:srcRect/>
          <a:stretch>
            <a:fillRect/>
          </a:stretch>
        </p:blipFill>
        <p:spPr bwMode="auto">
          <a:xfrm>
            <a:off x="684213" y="4437063"/>
            <a:ext cx="1754187" cy="2087562"/>
          </a:xfrm>
          <a:prstGeom prst="rect">
            <a:avLst/>
          </a:prstGeom>
          <a:noFill/>
        </p:spPr>
      </p:pic>
      <p:pic>
        <p:nvPicPr>
          <p:cNvPr id="13319" name="Picture 7" descr="Crete-Knossos-Palace"/>
          <p:cNvPicPr>
            <a:picLocks noChangeAspect="1" noChangeArrowheads="1"/>
          </p:cNvPicPr>
          <p:nvPr/>
        </p:nvPicPr>
        <p:blipFill>
          <a:blip r:embed="rId5" cstate="print"/>
          <a:srcRect/>
          <a:stretch>
            <a:fillRect/>
          </a:stretch>
        </p:blipFill>
        <p:spPr bwMode="auto">
          <a:xfrm>
            <a:off x="2700338" y="188913"/>
            <a:ext cx="3309937" cy="1412875"/>
          </a:xfrm>
          <a:prstGeom prst="rect">
            <a:avLst/>
          </a:prstGeom>
          <a:noFill/>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 calcmode="lin" valueType="num">
                                      <p:cBhvr>
                                        <p:cTn id="7" dur="500" decel="50000" fill="hold">
                                          <p:stCondLst>
                                            <p:cond delay="0"/>
                                          </p:stCondLst>
                                        </p:cTn>
                                        <p:tgtEl>
                                          <p:spTgt spid="13315">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3315">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3315">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13315">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3315">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3315">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3315">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3315">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nodeType="clickEffect">
                                  <p:stCondLst>
                                    <p:cond delay="0"/>
                                  </p:stCondLst>
                                  <p:childTnLst>
                                    <p:set>
                                      <p:cBhvr>
                                        <p:cTn id="18" dur="1" fill="hold">
                                          <p:stCondLst>
                                            <p:cond delay="0"/>
                                          </p:stCondLst>
                                        </p:cTn>
                                        <p:tgtEl>
                                          <p:spTgt spid="13315">
                                            <p:txEl>
                                              <p:pRg st="1" end="1"/>
                                            </p:txEl>
                                          </p:spTgt>
                                        </p:tgtEl>
                                        <p:attrNameLst>
                                          <p:attrName>style.visibility</p:attrName>
                                        </p:attrNameLst>
                                      </p:cBhvr>
                                      <p:to>
                                        <p:strVal val="visible"/>
                                      </p:to>
                                    </p:set>
                                    <p:anim calcmode="lin" valueType="num">
                                      <p:cBhvr>
                                        <p:cTn id="19" dur="500" decel="50000" fill="hold">
                                          <p:stCondLst>
                                            <p:cond delay="0"/>
                                          </p:stCondLst>
                                        </p:cTn>
                                        <p:tgtEl>
                                          <p:spTgt spid="13315">
                                            <p:txEl>
                                              <p:pRg st="1" end="1"/>
                                            </p:txEl>
                                          </p:spTgt>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13315">
                                            <p:txEl>
                                              <p:pRg st="1" end="1"/>
                                            </p:txEl>
                                          </p:spTgt>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13315">
                                            <p:txEl>
                                              <p:pRg st="1" end="1"/>
                                            </p:txEl>
                                          </p:spTgt>
                                        </p:tgtEl>
                                        <p:attrNameLst>
                                          <p:attrName>ppt_w</p:attrName>
                                        </p:attrNameLst>
                                      </p:cBhvr>
                                      <p:tavLst>
                                        <p:tav tm="0">
                                          <p:val>
                                            <p:strVal val="#ppt_w*.05"/>
                                          </p:val>
                                        </p:tav>
                                        <p:tav tm="100000">
                                          <p:val>
                                            <p:strVal val="#ppt_w"/>
                                          </p:val>
                                        </p:tav>
                                      </p:tavLst>
                                    </p:anim>
                                    <p:anim calcmode="lin" valueType="num">
                                      <p:cBhvr>
                                        <p:cTn id="22" dur="1000" fill="hold"/>
                                        <p:tgtEl>
                                          <p:spTgt spid="13315">
                                            <p:txEl>
                                              <p:pRg st="1" end="1"/>
                                            </p:txEl>
                                          </p:spTgt>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13315">
                                            <p:txEl>
                                              <p:pRg st="1" end="1"/>
                                            </p:txEl>
                                          </p:spTgt>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13315">
                                            <p:txEl>
                                              <p:pRg st="1" end="1"/>
                                            </p:txEl>
                                          </p:spTgt>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13315">
                                            <p:txEl>
                                              <p:pRg st="1" end="1"/>
                                            </p:txEl>
                                          </p:spTgt>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13315">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55" presetClass="entr" presetSubtype="0" fill="hold" nodeType="clickEffect">
                                  <p:stCondLst>
                                    <p:cond delay="0"/>
                                  </p:stCondLst>
                                  <p:childTnLst>
                                    <p:set>
                                      <p:cBhvr>
                                        <p:cTn id="30" dur="1" fill="hold">
                                          <p:stCondLst>
                                            <p:cond delay="0"/>
                                          </p:stCondLst>
                                        </p:cTn>
                                        <p:tgtEl>
                                          <p:spTgt spid="13317"/>
                                        </p:tgtEl>
                                        <p:attrNameLst>
                                          <p:attrName>style.visibility</p:attrName>
                                        </p:attrNameLst>
                                      </p:cBhvr>
                                      <p:to>
                                        <p:strVal val="visible"/>
                                      </p:to>
                                    </p:set>
                                    <p:anim calcmode="lin" valueType="num">
                                      <p:cBhvr>
                                        <p:cTn id="31" dur="1000" fill="hold"/>
                                        <p:tgtEl>
                                          <p:spTgt spid="13317"/>
                                        </p:tgtEl>
                                        <p:attrNameLst>
                                          <p:attrName>ppt_w</p:attrName>
                                        </p:attrNameLst>
                                      </p:cBhvr>
                                      <p:tavLst>
                                        <p:tav tm="0">
                                          <p:val>
                                            <p:strVal val="#ppt_w*0.70"/>
                                          </p:val>
                                        </p:tav>
                                        <p:tav tm="100000">
                                          <p:val>
                                            <p:strVal val="#ppt_w"/>
                                          </p:val>
                                        </p:tav>
                                      </p:tavLst>
                                    </p:anim>
                                    <p:anim calcmode="lin" valueType="num">
                                      <p:cBhvr>
                                        <p:cTn id="32" dur="1000" fill="hold"/>
                                        <p:tgtEl>
                                          <p:spTgt spid="13317"/>
                                        </p:tgtEl>
                                        <p:attrNameLst>
                                          <p:attrName>ppt_h</p:attrName>
                                        </p:attrNameLst>
                                      </p:cBhvr>
                                      <p:tavLst>
                                        <p:tav tm="0">
                                          <p:val>
                                            <p:strVal val="#ppt_h"/>
                                          </p:val>
                                        </p:tav>
                                        <p:tav tm="100000">
                                          <p:val>
                                            <p:strVal val="#ppt_h"/>
                                          </p:val>
                                        </p:tav>
                                      </p:tavLst>
                                    </p:anim>
                                    <p:animEffect transition="in" filter="fade">
                                      <p:cBhvr>
                                        <p:cTn id="33" dur="1000"/>
                                        <p:tgtEl>
                                          <p:spTgt spid="13317"/>
                                        </p:tgtEl>
                                      </p:cBhvr>
                                    </p:animEffect>
                                  </p:childTnLst>
                                </p:cTn>
                              </p:par>
                            </p:childTnLst>
                          </p:cTn>
                        </p:par>
                      </p:childTnLst>
                    </p:cTn>
                  </p:par>
                  <p:par>
                    <p:cTn id="34" fill="hold">
                      <p:stCondLst>
                        <p:cond delay="indefinite"/>
                      </p:stCondLst>
                      <p:childTnLst>
                        <p:par>
                          <p:cTn id="35" fill="hold">
                            <p:stCondLst>
                              <p:cond delay="0"/>
                            </p:stCondLst>
                            <p:childTnLst>
                              <p:par>
                                <p:cTn id="36" presetID="12" presetClass="entr" presetSubtype="1" fill="hold" nodeType="clickEffect">
                                  <p:stCondLst>
                                    <p:cond delay="0"/>
                                  </p:stCondLst>
                                  <p:childTnLst>
                                    <p:set>
                                      <p:cBhvr>
                                        <p:cTn id="37" dur="1" fill="hold">
                                          <p:stCondLst>
                                            <p:cond delay="0"/>
                                          </p:stCondLst>
                                        </p:cTn>
                                        <p:tgtEl>
                                          <p:spTgt spid="13318"/>
                                        </p:tgtEl>
                                        <p:attrNameLst>
                                          <p:attrName>style.visibility</p:attrName>
                                        </p:attrNameLst>
                                      </p:cBhvr>
                                      <p:to>
                                        <p:strVal val="visible"/>
                                      </p:to>
                                    </p:set>
                                    <p:animEffect transition="in" filter="slide(fromTop)">
                                      <p:cBhvr>
                                        <p:cTn id="38" dur="2000"/>
                                        <p:tgtEl>
                                          <p:spTgt spid="133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2" name="Picture 4" descr="ari"/>
          <p:cNvPicPr>
            <a:picLocks noChangeAspect="1" noChangeArrowheads="1" noCrop="1"/>
          </p:cNvPicPr>
          <p:nvPr/>
        </p:nvPicPr>
        <p:blipFill>
          <a:blip r:embed="rId3" cstate="print"/>
          <a:srcRect/>
          <a:stretch>
            <a:fillRect/>
          </a:stretch>
        </p:blipFill>
        <p:spPr bwMode="auto">
          <a:xfrm>
            <a:off x="250825" y="4437063"/>
            <a:ext cx="2857500" cy="2076450"/>
          </a:xfrm>
          <a:prstGeom prst="rect">
            <a:avLst/>
          </a:prstGeom>
          <a:noFill/>
        </p:spPr>
      </p:pic>
      <p:sp>
        <p:nvSpPr>
          <p:cNvPr id="17413" name="AutoShape 5"/>
          <p:cNvSpPr>
            <a:spLocks noChangeArrowheads="1"/>
          </p:cNvSpPr>
          <p:nvPr/>
        </p:nvSpPr>
        <p:spPr bwMode="auto">
          <a:xfrm>
            <a:off x="1042988" y="188913"/>
            <a:ext cx="7777162" cy="4319587"/>
          </a:xfrm>
          <a:prstGeom prst="wedgeEllipseCallout">
            <a:avLst>
              <a:gd name="adj1" fmla="val -29282"/>
              <a:gd name="adj2" fmla="val 80685"/>
            </a:avLst>
          </a:prstGeom>
          <a:noFill/>
          <a:ln w="25400">
            <a:solidFill>
              <a:schemeClr val="accent2"/>
            </a:solidFill>
            <a:miter lim="800000"/>
            <a:headEnd/>
            <a:tailEnd/>
          </a:ln>
          <a:effectLst/>
        </p:spPr>
        <p:txBody>
          <a:bodyPr/>
          <a:lstStyle/>
          <a:p>
            <a:pPr algn="ctr"/>
            <a:r>
              <a:rPr lang="en-GB" sz="2000" b="1">
                <a:solidFill>
                  <a:schemeClr val="accent2"/>
                </a:solidFill>
              </a:rPr>
              <a:t>Hide these inside the entrance to the maze. Tomorrow, when you and children from Athens enter the Labyrinth, wait until the gate is closed, then tie the string to the door. Unroll it as you move through the maze. That way, you can find your way back again. The sword, well, you know what to do with the sword </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17412"/>
                                        </p:tgtEl>
                                        <p:attrNameLst>
                                          <p:attrName>style.visibility</p:attrName>
                                        </p:attrNameLst>
                                      </p:cBhvr>
                                      <p:to>
                                        <p:strVal val="visible"/>
                                      </p:to>
                                    </p:set>
                                    <p:animEffect transition="in" filter="diamond(in)">
                                      <p:cBhvr>
                                        <p:cTn id="7" dur="2000"/>
                                        <p:tgtEl>
                                          <p:spTgt spid="1741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7413"/>
                                        </p:tgtEl>
                                        <p:attrNameLst>
                                          <p:attrName>style.visibility</p:attrName>
                                        </p:attrNameLst>
                                      </p:cBhvr>
                                      <p:to>
                                        <p:strVal val="visible"/>
                                      </p:to>
                                    </p:set>
                                    <p:animEffect transition="in" filter="dissolve">
                                      <p:cBhvr>
                                        <p:cTn id="12" dur="500"/>
                                        <p:tgtEl>
                                          <p:spTgt spid="174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2" name="Picture 6" descr="ari"/>
          <p:cNvPicPr>
            <a:picLocks noChangeAspect="1" noChangeArrowheads="1" noCrop="1"/>
          </p:cNvPicPr>
          <p:nvPr/>
        </p:nvPicPr>
        <p:blipFill>
          <a:blip r:embed="rId3" cstate="print"/>
          <a:srcRect/>
          <a:stretch>
            <a:fillRect/>
          </a:stretch>
        </p:blipFill>
        <p:spPr bwMode="auto">
          <a:xfrm>
            <a:off x="6084888" y="4581525"/>
            <a:ext cx="2857500" cy="2076450"/>
          </a:xfrm>
          <a:prstGeom prst="rect">
            <a:avLst/>
          </a:prstGeom>
          <a:noFill/>
        </p:spPr>
      </p:pic>
      <p:sp>
        <p:nvSpPr>
          <p:cNvPr id="14343" name="AutoShape 7"/>
          <p:cNvSpPr>
            <a:spLocks noChangeArrowheads="1"/>
          </p:cNvSpPr>
          <p:nvPr/>
        </p:nvSpPr>
        <p:spPr bwMode="auto">
          <a:xfrm>
            <a:off x="539750" y="2997200"/>
            <a:ext cx="5903913" cy="3024188"/>
          </a:xfrm>
          <a:prstGeom prst="wedgeEllipseCallout">
            <a:avLst>
              <a:gd name="adj1" fmla="val 53255"/>
              <a:gd name="adj2" fmla="val 47426"/>
            </a:avLst>
          </a:prstGeom>
          <a:noFill/>
          <a:ln w="25400">
            <a:solidFill>
              <a:schemeClr val="accent2"/>
            </a:solidFill>
            <a:miter lim="800000"/>
            <a:headEnd/>
            <a:tailEnd/>
          </a:ln>
          <a:effectLst/>
        </p:spPr>
        <p:txBody>
          <a:bodyPr/>
          <a:lstStyle/>
          <a:p>
            <a:pPr algn="ctr"/>
            <a:r>
              <a:rPr lang="en-GB" sz="2300" b="1">
                <a:solidFill>
                  <a:schemeClr val="accent2"/>
                </a:solidFill>
              </a:rPr>
              <a:t>Don't forget now, You must take me with you so that all the people can marvel at my beauty. A deal is a deal.</a:t>
            </a:r>
          </a:p>
        </p:txBody>
      </p:sp>
      <p:pic>
        <p:nvPicPr>
          <p:cNvPr id="14344" name="Picture 8" descr="theseus"/>
          <p:cNvPicPr>
            <a:picLocks noChangeAspect="1" noChangeArrowheads="1" noCrop="1"/>
          </p:cNvPicPr>
          <p:nvPr/>
        </p:nvPicPr>
        <p:blipFill>
          <a:blip r:embed="rId4" cstate="print"/>
          <a:srcRect/>
          <a:stretch>
            <a:fillRect/>
          </a:stretch>
        </p:blipFill>
        <p:spPr bwMode="auto">
          <a:xfrm>
            <a:off x="323850" y="404813"/>
            <a:ext cx="1925638" cy="2374900"/>
          </a:xfrm>
          <a:prstGeom prst="rect">
            <a:avLst/>
          </a:prstGeom>
          <a:noFill/>
        </p:spPr>
      </p:pic>
      <p:sp>
        <p:nvSpPr>
          <p:cNvPr id="14345" name="AutoShape 9"/>
          <p:cNvSpPr>
            <a:spLocks noChangeArrowheads="1"/>
          </p:cNvSpPr>
          <p:nvPr/>
        </p:nvSpPr>
        <p:spPr bwMode="auto">
          <a:xfrm>
            <a:off x="2268538" y="404813"/>
            <a:ext cx="6264275" cy="1584325"/>
          </a:xfrm>
          <a:prstGeom prst="wedgeEllipseCallout">
            <a:avLst>
              <a:gd name="adj1" fmla="val -43750"/>
              <a:gd name="adj2" fmla="val 70000"/>
            </a:avLst>
          </a:prstGeom>
          <a:noFill/>
          <a:ln w="25400">
            <a:solidFill>
              <a:schemeClr val="accent2"/>
            </a:solidFill>
            <a:miter lim="800000"/>
            <a:headEnd/>
            <a:tailEnd/>
          </a:ln>
          <a:effectLst/>
        </p:spPr>
        <p:txBody>
          <a:bodyPr/>
          <a:lstStyle/>
          <a:p>
            <a:pPr algn="ctr"/>
            <a:r>
              <a:rPr lang="en-GB" sz="2800" b="1">
                <a:solidFill>
                  <a:schemeClr val="accent2"/>
                </a:solidFill>
              </a:rPr>
              <a:t>Thank you for your kindness.</a:t>
            </a:r>
          </a:p>
        </p:txBody>
      </p:sp>
    </p:spTree>
    <p:custDataLst>
      <p:tags r:id="rId1"/>
    </p:custData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type="body" idx="1"/>
          </p:nvPr>
        </p:nvSpPr>
        <p:spPr>
          <a:xfrm>
            <a:off x="755650" y="260350"/>
            <a:ext cx="8229600" cy="4525963"/>
          </a:xfrm>
        </p:spPr>
        <p:txBody>
          <a:bodyPr/>
          <a:lstStyle/>
          <a:p>
            <a:pPr algn="ctr">
              <a:buFontTx/>
              <a:buNone/>
            </a:pPr>
            <a:r>
              <a:rPr lang="en-GB">
                <a:solidFill>
                  <a:schemeClr val="accent2"/>
                </a:solidFill>
                <a:latin typeface="Monotype Corsiva" pitchFamily="66" charset="0"/>
              </a:rPr>
              <a:t>The next morning, all the Athenian children, including Prince Theseus, were shoved into the maze. The door was locked firmly behind them. Following Ariadne's directions, Theseus tied one end of the string to the door. He told the children to stay by the door. Their job was to make sure the string stayed tied so that Theseus could find his way back to save them. Theseus entered the maze alone.</a:t>
            </a:r>
          </a:p>
        </p:txBody>
      </p:sp>
      <p:pic>
        <p:nvPicPr>
          <p:cNvPr id="18436" name="Picture 4" descr="MCj03309170000[1]"/>
          <p:cNvPicPr>
            <a:picLocks noChangeAspect="1" noChangeArrowheads="1"/>
          </p:cNvPicPr>
          <p:nvPr/>
        </p:nvPicPr>
        <p:blipFill>
          <a:blip r:embed="rId3" cstate="print"/>
          <a:srcRect/>
          <a:stretch>
            <a:fillRect/>
          </a:stretch>
        </p:blipFill>
        <p:spPr bwMode="auto">
          <a:xfrm>
            <a:off x="7092950" y="4221163"/>
            <a:ext cx="1862138" cy="2390775"/>
          </a:xfrm>
          <a:prstGeom prst="rect">
            <a:avLst/>
          </a:prstGeom>
          <a:noFill/>
        </p:spPr>
      </p:pic>
      <p:sp>
        <p:nvSpPr>
          <p:cNvPr id="18439" name="Freeform 7"/>
          <p:cNvSpPr>
            <a:spLocks/>
          </p:cNvSpPr>
          <p:nvPr/>
        </p:nvSpPr>
        <p:spPr bwMode="auto">
          <a:xfrm>
            <a:off x="19050" y="-14288"/>
            <a:ext cx="8208963" cy="6805613"/>
          </a:xfrm>
          <a:custGeom>
            <a:avLst/>
            <a:gdLst/>
            <a:ahLst/>
            <a:cxnLst>
              <a:cxn ang="0">
                <a:pos x="5125" y="3644"/>
              </a:cxn>
              <a:cxn ang="0">
                <a:pos x="5153" y="3729"/>
              </a:cxn>
              <a:cxn ang="0">
                <a:pos x="4823" y="3720"/>
              </a:cxn>
              <a:cxn ang="0">
                <a:pos x="4747" y="3635"/>
              </a:cxn>
              <a:cxn ang="0">
                <a:pos x="4672" y="3522"/>
              </a:cxn>
              <a:cxn ang="0">
                <a:pos x="4577" y="3352"/>
              </a:cxn>
              <a:cxn ang="0">
                <a:pos x="4199" y="3182"/>
              </a:cxn>
              <a:cxn ang="0">
                <a:pos x="3850" y="3314"/>
              </a:cxn>
              <a:cxn ang="0">
                <a:pos x="3746" y="3531"/>
              </a:cxn>
              <a:cxn ang="0">
                <a:pos x="3699" y="3720"/>
              </a:cxn>
              <a:cxn ang="0">
                <a:pos x="3501" y="3890"/>
              </a:cxn>
              <a:cxn ang="0">
                <a:pos x="2707" y="4287"/>
              </a:cxn>
              <a:cxn ang="0">
                <a:pos x="2122" y="3975"/>
              </a:cxn>
              <a:cxn ang="0">
                <a:pos x="2037" y="3711"/>
              </a:cxn>
              <a:cxn ang="0">
                <a:pos x="2084" y="3399"/>
              </a:cxn>
              <a:cxn ang="0">
                <a:pos x="2131" y="3172"/>
              </a:cxn>
              <a:cxn ang="0">
                <a:pos x="1952" y="3002"/>
              </a:cxn>
              <a:cxn ang="0">
                <a:pos x="1555" y="3012"/>
              </a:cxn>
              <a:cxn ang="0">
                <a:pos x="1093" y="3474"/>
              </a:cxn>
              <a:cxn ang="0">
                <a:pos x="526" y="3550"/>
              </a:cxn>
              <a:cxn ang="0">
                <a:pos x="290" y="3399"/>
              </a:cxn>
              <a:cxn ang="0">
                <a:pos x="224" y="3210"/>
              </a:cxn>
              <a:cxn ang="0">
                <a:pos x="318" y="2861"/>
              </a:cxn>
              <a:cxn ang="0">
                <a:pos x="668" y="2332"/>
              </a:cxn>
              <a:cxn ang="0">
                <a:pos x="743" y="2219"/>
              </a:cxn>
              <a:cxn ang="0">
                <a:pos x="772" y="2152"/>
              </a:cxn>
              <a:cxn ang="0">
                <a:pos x="725" y="1926"/>
              </a:cxn>
              <a:cxn ang="0">
                <a:pos x="498" y="1407"/>
              </a:cxn>
              <a:cxn ang="0">
                <a:pos x="262" y="1189"/>
              </a:cxn>
              <a:cxn ang="0">
                <a:pos x="82" y="1019"/>
              </a:cxn>
              <a:cxn ang="0">
                <a:pos x="26" y="925"/>
              </a:cxn>
              <a:cxn ang="0">
                <a:pos x="73" y="717"/>
              </a:cxn>
              <a:cxn ang="0">
                <a:pos x="243" y="509"/>
              </a:cxn>
              <a:cxn ang="0">
                <a:pos x="470" y="236"/>
              </a:cxn>
              <a:cxn ang="0">
                <a:pos x="1027" y="103"/>
              </a:cxn>
              <a:cxn ang="0">
                <a:pos x="1282" y="37"/>
              </a:cxn>
            </a:cxnLst>
            <a:rect l="0" t="0" r="r" b="b"/>
            <a:pathLst>
              <a:path w="5171" h="4287">
                <a:moveTo>
                  <a:pt x="5115" y="3711"/>
                </a:moveTo>
                <a:cubicBezTo>
                  <a:pt x="5118" y="3689"/>
                  <a:pt x="5110" y="3661"/>
                  <a:pt x="5125" y="3644"/>
                </a:cubicBezTo>
                <a:cubicBezTo>
                  <a:pt x="5133" y="3634"/>
                  <a:pt x="5159" y="3642"/>
                  <a:pt x="5163" y="3654"/>
                </a:cubicBezTo>
                <a:cubicBezTo>
                  <a:pt x="5171" y="3678"/>
                  <a:pt x="5163" y="3706"/>
                  <a:pt x="5153" y="3729"/>
                </a:cubicBezTo>
                <a:cubicBezTo>
                  <a:pt x="5149" y="3739"/>
                  <a:pt x="5041" y="3758"/>
                  <a:pt x="5040" y="3758"/>
                </a:cubicBezTo>
                <a:cubicBezTo>
                  <a:pt x="4804" y="3743"/>
                  <a:pt x="4944" y="3759"/>
                  <a:pt x="4823" y="3720"/>
                </a:cubicBezTo>
                <a:cubicBezTo>
                  <a:pt x="4802" y="3699"/>
                  <a:pt x="4775" y="3686"/>
                  <a:pt x="4757" y="3663"/>
                </a:cubicBezTo>
                <a:cubicBezTo>
                  <a:pt x="4751" y="3655"/>
                  <a:pt x="4752" y="3644"/>
                  <a:pt x="4747" y="3635"/>
                </a:cubicBezTo>
                <a:cubicBezTo>
                  <a:pt x="4739" y="3621"/>
                  <a:pt x="4728" y="3610"/>
                  <a:pt x="4719" y="3597"/>
                </a:cubicBezTo>
                <a:cubicBezTo>
                  <a:pt x="4697" y="3535"/>
                  <a:pt x="4726" y="3607"/>
                  <a:pt x="4672" y="3522"/>
                </a:cubicBezTo>
                <a:cubicBezTo>
                  <a:pt x="4642" y="3475"/>
                  <a:pt x="4627" y="3430"/>
                  <a:pt x="4587" y="3389"/>
                </a:cubicBezTo>
                <a:cubicBezTo>
                  <a:pt x="4584" y="3377"/>
                  <a:pt x="4585" y="3362"/>
                  <a:pt x="4577" y="3352"/>
                </a:cubicBezTo>
                <a:cubicBezTo>
                  <a:pt x="4542" y="3311"/>
                  <a:pt x="4455" y="3304"/>
                  <a:pt x="4407" y="3286"/>
                </a:cubicBezTo>
                <a:cubicBezTo>
                  <a:pt x="4346" y="3225"/>
                  <a:pt x="4279" y="3207"/>
                  <a:pt x="4199" y="3182"/>
                </a:cubicBezTo>
                <a:cubicBezTo>
                  <a:pt x="4128" y="3134"/>
                  <a:pt x="4054" y="3160"/>
                  <a:pt x="3973" y="3172"/>
                </a:cubicBezTo>
                <a:cubicBezTo>
                  <a:pt x="3934" y="3222"/>
                  <a:pt x="3903" y="3278"/>
                  <a:pt x="3850" y="3314"/>
                </a:cubicBezTo>
                <a:cubicBezTo>
                  <a:pt x="3837" y="3368"/>
                  <a:pt x="3799" y="3406"/>
                  <a:pt x="3774" y="3456"/>
                </a:cubicBezTo>
                <a:cubicBezTo>
                  <a:pt x="3744" y="3612"/>
                  <a:pt x="3787" y="3421"/>
                  <a:pt x="3746" y="3531"/>
                </a:cubicBezTo>
                <a:cubicBezTo>
                  <a:pt x="3730" y="3573"/>
                  <a:pt x="3730" y="3620"/>
                  <a:pt x="3718" y="3663"/>
                </a:cubicBezTo>
                <a:cubicBezTo>
                  <a:pt x="3713" y="3682"/>
                  <a:pt x="3716" y="3709"/>
                  <a:pt x="3699" y="3720"/>
                </a:cubicBezTo>
                <a:cubicBezTo>
                  <a:pt x="3617" y="3776"/>
                  <a:pt x="3752" y="3681"/>
                  <a:pt x="3623" y="3795"/>
                </a:cubicBezTo>
                <a:cubicBezTo>
                  <a:pt x="3584" y="3829"/>
                  <a:pt x="3535" y="3851"/>
                  <a:pt x="3501" y="3890"/>
                </a:cubicBezTo>
                <a:cubicBezTo>
                  <a:pt x="3371" y="4040"/>
                  <a:pt x="3229" y="4201"/>
                  <a:pt x="3029" y="4258"/>
                </a:cubicBezTo>
                <a:cubicBezTo>
                  <a:pt x="2929" y="4287"/>
                  <a:pt x="2810" y="4279"/>
                  <a:pt x="2707" y="4287"/>
                </a:cubicBezTo>
                <a:cubicBezTo>
                  <a:pt x="2550" y="4260"/>
                  <a:pt x="2407" y="4246"/>
                  <a:pt x="2283" y="4145"/>
                </a:cubicBezTo>
                <a:cubicBezTo>
                  <a:pt x="2241" y="4077"/>
                  <a:pt x="2186" y="4022"/>
                  <a:pt x="2122" y="3975"/>
                </a:cubicBezTo>
                <a:cubicBezTo>
                  <a:pt x="2101" y="3940"/>
                  <a:pt x="2088" y="3904"/>
                  <a:pt x="2065" y="3871"/>
                </a:cubicBezTo>
                <a:cubicBezTo>
                  <a:pt x="2051" y="3812"/>
                  <a:pt x="2043" y="3777"/>
                  <a:pt x="2037" y="3711"/>
                </a:cubicBezTo>
                <a:cubicBezTo>
                  <a:pt x="2040" y="3626"/>
                  <a:pt x="2033" y="3540"/>
                  <a:pt x="2046" y="3456"/>
                </a:cubicBezTo>
                <a:cubicBezTo>
                  <a:pt x="2049" y="3433"/>
                  <a:pt x="2071" y="3418"/>
                  <a:pt x="2084" y="3399"/>
                </a:cubicBezTo>
                <a:cubicBezTo>
                  <a:pt x="2123" y="3341"/>
                  <a:pt x="2151" y="3300"/>
                  <a:pt x="2207" y="3257"/>
                </a:cubicBezTo>
                <a:cubicBezTo>
                  <a:pt x="2177" y="3227"/>
                  <a:pt x="2167" y="3195"/>
                  <a:pt x="2131" y="3172"/>
                </a:cubicBezTo>
                <a:cubicBezTo>
                  <a:pt x="2040" y="3052"/>
                  <a:pt x="2188" y="3239"/>
                  <a:pt x="2046" y="3097"/>
                </a:cubicBezTo>
                <a:cubicBezTo>
                  <a:pt x="1970" y="3021"/>
                  <a:pt x="2002" y="3053"/>
                  <a:pt x="1952" y="3002"/>
                </a:cubicBezTo>
                <a:cubicBezTo>
                  <a:pt x="1948" y="2997"/>
                  <a:pt x="1859" y="2979"/>
                  <a:pt x="1839" y="2974"/>
                </a:cubicBezTo>
                <a:cubicBezTo>
                  <a:pt x="1737" y="2978"/>
                  <a:pt x="1644" y="2963"/>
                  <a:pt x="1555" y="3012"/>
                </a:cubicBezTo>
                <a:cubicBezTo>
                  <a:pt x="1427" y="3082"/>
                  <a:pt x="1337" y="3206"/>
                  <a:pt x="1244" y="3314"/>
                </a:cubicBezTo>
                <a:cubicBezTo>
                  <a:pt x="1196" y="3370"/>
                  <a:pt x="1157" y="3436"/>
                  <a:pt x="1093" y="3474"/>
                </a:cubicBezTo>
                <a:cubicBezTo>
                  <a:pt x="1062" y="3515"/>
                  <a:pt x="1043" y="3527"/>
                  <a:pt x="998" y="3550"/>
                </a:cubicBezTo>
                <a:cubicBezTo>
                  <a:pt x="877" y="3674"/>
                  <a:pt x="684" y="3572"/>
                  <a:pt x="526" y="3550"/>
                </a:cubicBezTo>
                <a:cubicBezTo>
                  <a:pt x="444" y="3524"/>
                  <a:pt x="398" y="3482"/>
                  <a:pt x="328" y="3427"/>
                </a:cubicBezTo>
                <a:cubicBezTo>
                  <a:pt x="316" y="3417"/>
                  <a:pt x="290" y="3399"/>
                  <a:pt x="290" y="3399"/>
                </a:cubicBezTo>
                <a:cubicBezTo>
                  <a:pt x="268" y="3306"/>
                  <a:pt x="300" y="3420"/>
                  <a:pt x="252" y="3323"/>
                </a:cubicBezTo>
                <a:cubicBezTo>
                  <a:pt x="235" y="3290"/>
                  <a:pt x="230" y="3246"/>
                  <a:pt x="224" y="3210"/>
                </a:cubicBezTo>
                <a:cubicBezTo>
                  <a:pt x="227" y="3150"/>
                  <a:pt x="226" y="3090"/>
                  <a:pt x="234" y="3031"/>
                </a:cubicBezTo>
                <a:cubicBezTo>
                  <a:pt x="241" y="2974"/>
                  <a:pt x="293" y="2911"/>
                  <a:pt x="318" y="2861"/>
                </a:cubicBezTo>
                <a:cubicBezTo>
                  <a:pt x="375" y="2748"/>
                  <a:pt x="433" y="2639"/>
                  <a:pt x="498" y="2530"/>
                </a:cubicBezTo>
                <a:cubicBezTo>
                  <a:pt x="531" y="2475"/>
                  <a:pt x="614" y="2359"/>
                  <a:pt x="668" y="2332"/>
                </a:cubicBezTo>
                <a:cubicBezTo>
                  <a:pt x="688" y="2305"/>
                  <a:pt x="716" y="2284"/>
                  <a:pt x="734" y="2256"/>
                </a:cubicBezTo>
                <a:cubicBezTo>
                  <a:pt x="741" y="2245"/>
                  <a:pt x="739" y="2231"/>
                  <a:pt x="743" y="2219"/>
                </a:cubicBezTo>
                <a:cubicBezTo>
                  <a:pt x="748" y="2206"/>
                  <a:pt x="756" y="2194"/>
                  <a:pt x="762" y="2181"/>
                </a:cubicBezTo>
                <a:cubicBezTo>
                  <a:pt x="766" y="2172"/>
                  <a:pt x="769" y="2162"/>
                  <a:pt x="772" y="2152"/>
                </a:cubicBezTo>
                <a:cubicBezTo>
                  <a:pt x="754" y="1915"/>
                  <a:pt x="784" y="2088"/>
                  <a:pt x="743" y="1983"/>
                </a:cubicBezTo>
                <a:cubicBezTo>
                  <a:pt x="736" y="1964"/>
                  <a:pt x="731" y="1945"/>
                  <a:pt x="725" y="1926"/>
                </a:cubicBezTo>
                <a:cubicBezTo>
                  <a:pt x="719" y="1907"/>
                  <a:pt x="706" y="1869"/>
                  <a:pt x="706" y="1869"/>
                </a:cubicBezTo>
                <a:cubicBezTo>
                  <a:pt x="687" y="1686"/>
                  <a:pt x="618" y="1543"/>
                  <a:pt x="498" y="1407"/>
                </a:cubicBezTo>
                <a:cubicBezTo>
                  <a:pt x="464" y="1369"/>
                  <a:pt x="440" y="1290"/>
                  <a:pt x="403" y="1265"/>
                </a:cubicBezTo>
                <a:cubicBezTo>
                  <a:pt x="356" y="1233"/>
                  <a:pt x="317" y="1204"/>
                  <a:pt x="262" y="1189"/>
                </a:cubicBezTo>
                <a:cubicBezTo>
                  <a:pt x="204" y="1210"/>
                  <a:pt x="201" y="1156"/>
                  <a:pt x="167" y="1114"/>
                </a:cubicBezTo>
                <a:cubicBezTo>
                  <a:pt x="110" y="1045"/>
                  <a:pt x="130" y="1092"/>
                  <a:pt x="82" y="1019"/>
                </a:cubicBezTo>
                <a:cubicBezTo>
                  <a:pt x="74" y="1008"/>
                  <a:pt x="71" y="994"/>
                  <a:pt x="64" y="982"/>
                </a:cubicBezTo>
                <a:cubicBezTo>
                  <a:pt x="52" y="962"/>
                  <a:pt x="26" y="925"/>
                  <a:pt x="26" y="925"/>
                </a:cubicBezTo>
                <a:cubicBezTo>
                  <a:pt x="14" y="869"/>
                  <a:pt x="0" y="842"/>
                  <a:pt x="16" y="783"/>
                </a:cubicBezTo>
                <a:cubicBezTo>
                  <a:pt x="29" y="735"/>
                  <a:pt x="39" y="751"/>
                  <a:pt x="73" y="717"/>
                </a:cubicBezTo>
                <a:cubicBezTo>
                  <a:pt x="111" y="679"/>
                  <a:pt x="130" y="632"/>
                  <a:pt x="167" y="594"/>
                </a:cubicBezTo>
                <a:cubicBezTo>
                  <a:pt x="181" y="555"/>
                  <a:pt x="213" y="539"/>
                  <a:pt x="243" y="509"/>
                </a:cubicBezTo>
                <a:cubicBezTo>
                  <a:pt x="263" y="448"/>
                  <a:pt x="255" y="427"/>
                  <a:pt x="309" y="387"/>
                </a:cubicBezTo>
                <a:cubicBezTo>
                  <a:pt x="335" y="302"/>
                  <a:pt x="392" y="269"/>
                  <a:pt x="470" y="236"/>
                </a:cubicBezTo>
                <a:cubicBezTo>
                  <a:pt x="513" y="218"/>
                  <a:pt x="537" y="190"/>
                  <a:pt x="583" y="179"/>
                </a:cubicBezTo>
                <a:cubicBezTo>
                  <a:pt x="703" y="97"/>
                  <a:pt x="891" y="114"/>
                  <a:pt x="1027" y="103"/>
                </a:cubicBezTo>
                <a:cubicBezTo>
                  <a:pt x="1071" y="89"/>
                  <a:pt x="1102" y="74"/>
                  <a:pt x="1149" y="66"/>
                </a:cubicBezTo>
                <a:cubicBezTo>
                  <a:pt x="1192" y="51"/>
                  <a:pt x="1237" y="48"/>
                  <a:pt x="1282" y="37"/>
                </a:cubicBezTo>
                <a:cubicBezTo>
                  <a:pt x="1318" y="28"/>
                  <a:pt x="1348" y="0"/>
                  <a:pt x="1386" y="0"/>
                </a:cubicBezTo>
              </a:path>
            </a:pathLst>
          </a:custGeom>
          <a:noFill/>
          <a:ln w="38100">
            <a:solidFill>
              <a:srgbClr val="FF9900"/>
            </a:solidFill>
            <a:round/>
            <a:headEnd/>
            <a:tailEnd/>
          </a:ln>
          <a:effectLst/>
        </p:spPr>
        <p:txBody>
          <a:bodyPr/>
          <a:lstStyle/>
          <a:p>
            <a:endParaRPr lang="en-US"/>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8435">
                                            <p:txEl>
                                              <p:pRg st="0" end="0"/>
                                            </p:txEl>
                                          </p:spTgt>
                                        </p:tgtEl>
                                        <p:attrNameLst>
                                          <p:attrName>style.visibility</p:attrName>
                                        </p:attrNameLst>
                                      </p:cBhvr>
                                      <p:to>
                                        <p:strVal val="visible"/>
                                      </p:to>
                                    </p:set>
                                    <p:anim by="(-#ppt_w*2)" calcmode="lin" valueType="num">
                                      <p:cBhvr rctx="PPT">
                                        <p:cTn id="7" dur="500" autoRev="1" fill="hold">
                                          <p:stCondLst>
                                            <p:cond delay="0"/>
                                          </p:stCondLst>
                                        </p:cTn>
                                        <p:tgtEl>
                                          <p:spTgt spid="18435">
                                            <p:txEl>
                                              <p:pRg st="0" end="0"/>
                                            </p:txEl>
                                          </p:spTgt>
                                        </p:tgtEl>
                                        <p:attrNameLst>
                                          <p:attrName>ppt_w</p:attrName>
                                        </p:attrNameLst>
                                      </p:cBhvr>
                                    </p:anim>
                                    <p:anim by="(#ppt_w*0.50)" calcmode="lin" valueType="num">
                                      <p:cBhvr>
                                        <p:cTn id="8" dur="500" decel="50000" autoRev="1" fill="hold">
                                          <p:stCondLst>
                                            <p:cond delay="0"/>
                                          </p:stCondLst>
                                        </p:cTn>
                                        <p:tgtEl>
                                          <p:spTgt spid="18435">
                                            <p:txEl>
                                              <p:pRg st="0" end="0"/>
                                            </p:txEl>
                                          </p:spTgt>
                                        </p:tgtEl>
                                        <p:attrNameLst>
                                          <p:attrName>ppt_x</p:attrName>
                                        </p:attrNameLst>
                                      </p:cBhvr>
                                    </p:anim>
                                    <p:anim from="(-#ppt_h/2)" to="(#ppt_y)" calcmode="lin" valueType="num">
                                      <p:cBhvr>
                                        <p:cTn id="9" dur="1000" fill="hold">
                                          <p:stCondLst>
                                            <p:cond delay="0"/>
                                          </p:stCondLst>
                                        </p:cTn>
                                        <p:tgtEl>
                                          <p:spTgt spid="18435">
                                            <p:txEl>
                                              <p:pRg st="0" end="0"/>
                                            </p:txEl>
                                          </p:spTgt>
                                        </p:tgtEl>
                                        <p:attrNameLst>
                                          <p:attrName>ppt_y</p:attrName>
                                        </p:attrNameLst>
                                      </p:cBhvr>
                                    </p:anim>
                                    <p:animRot by="21600000">
                                      <p:cBhvr>
                                        <p:cTn id="10" dur="1000" fill="hold">
                                          <p:stCondLst>
                                            <p:cond delay="0"/>
                                          </p:stCondLst>
                                        </p:cTn>
                                        <p:tgtEl>
                                          <p:spTgt spid="18435">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6" name="Picture 10" descr="MCj03309170000[1]"/>
          <p:cNvPicPr>
            <a:picLocks noChangeAspect="1" noChangeArrowheads="1"/>
          </p:cNvPicPr>
          <p:nvPr/>
        </p:nvPicPr>
        <p:blipFill>
          <a:blip r:embed="rId6" cstate="print"/>
          <a:srcRect/>
          <a:stretch>
            <a:fillRect/>
          </a:stretch>
        </p:blipFill>
        <p:spPr bwMode="auto">
          <a:xfrm>
            <a:off x="323850" y="4797425"/>
            <a:ext cx="1412875" cy="1814513"/>
          </a:xfrm>
          <a:prstGeom prst="rect">
            <a:avLst/>
          </a:prstGeom>
          <a:noFill/>
        </p:spPr>
      </p:pic>
      <p:sp>
        <p:nvSpPr>
          <p:cNvPr id="9219" name="Rectangle 3"/>
          <p:cNvSpPr>
            <a:spLocks noGrp="1" noChangeArrowheads="1"/>
          </p:cNvSpPr>
          <p:nvPr>
            <p:ph type="body" idx="1"/>
          </p:nvPr>
        </p:nvSpPr>
        <p:spPr>
          <a:xfrm>
            <a:off x="468313" y="2133600"/>
            <a:ext cx="8229600" cy="4525963"/>
          </a:xfrm>
        </p:spPr>
        <p:txBody>
          <a:bodyPr/>
          <a:lstStyle/>
          <a:p>
            <a:pPr algn="ctr">
              <a:buFontTx/>
              <a:buNone/>
            </a:pPr>
            <a:r>
              <a:rPr lang="en-GB" sz="3600">
                <a:solidFill>
                  <a:schemeClr val="accent2"/>
                </a:solidFill>
                <a:latin typeface="Monotype Corsiva" pitchFamily="66" charset="0"/>
              </a:rPr>
              <a:t>It took him a while, but he finally found his way to the center. Using the sword Ariadne had given him, Theseus killed the monstrous beast. He followed the string back and knocked on the door. </a:t>
            </a:r>
          </a:p>
        </p:txBody>
      </p:sp>
      <p:pic>
        <p:nvPicPr>
          <p:cNvPr id="9220" name="Picture 4" descr="min"/>
          <p:cNvPicPr>
            <a:picLocks noChangeAspect="1" noChangeArrowheads="1" noCrop="1"/>
          </p:cNvPicPr>
          <p:nvPr/>
        </p:nvPicPr>
        <p:blipFill>
          <a:blip r:embed="rId7" cstate="print"/>
          <a:srcRect/>
          <a:stretch>
            <a:fillRect/>
          </a:stretch>
        </p:blipFill>
        <p:spPr bwMode="auto">
          <a:xfrm>
            <a:off x="6011863" y="4437063"/>
            <a:ext cx="2857500" cy="2076450"/>
          </a:xfrm>
          <a:prstGeom prst="rect">
            <a:avLst/>
          </a:prstGeom>
          <a:noFill/>
        </p:spPr>
      </p:pic>
      <p:pic>
        <p:nvPicPr>
          <p:cNvPr id="9221" name="Picture 5" descr="min01"/>
          <p:cNvPicPr>
            <a:picLocks noChangeAspect="1" noChangeArrowheads="1"/>
          </p:cNvPicPr>
          <p:nvPr/>
        </p:nvPicPr>
        <p:blipFill>
          <a:blip r:embed="rId8" cstate="print"/>
          <a:srcRect/>
          <a:stretch>
            <a:fillRect/>
          </a:stretch>
        </p:blipFill>
        <p:spPr bwMode="auto">
          <a:xfrm>
            <a:off x="250825" y="188913"/>
            <a:ext cx="2592388" cy="1884362"/>
          </a:xfrm>
          <a:prstGeom prst="rect">
            <a:avLst/>
          </a:prstGeom>
          <a:noFill/>
        </p:spPr>
      </p:pic>
      <p:pic>
        <p:nvPicPr>
          <p:cNvPr id="9223" name="Picture 7">
            <a:hlinkClick r:id="" action="ppaction://media"/>
          </p:cNvPr>
          <p:cNvPicPr>
            <a:picLocks noRot="1" noChangeAspect="1" noChangeArrowheads="1"/>
          </p:cNvPicPr>
          <p:nvPr>
            <a:wavAudioFile r:embed="rId2" name="MSj00749060000[1].wav"/>
          </p:nvPr>
        </p:nvPicPr>
        <p:blipFill>
          <a:blip r:embed="rId9" cstate="print"/>
          <a:srcRect/>
          <a:stretch>
            <a:fillRect/>
          </a:stretch>
        </p:blipFill>
        <p:spPr bwMode="auto">
          <a:xfrm>
            <a:off x="6084888" y="5300663"/>
            <a:ext cx="304800" cy="304800"/>
          </a:xfrm>
          <a:prstGeom prst="rect">
            <a:avLst/>
          </a:prstGeom>
          <a:noFill/>
        </p:spPr>
      </p:pic>
      <p:pic>
        <p:nvPicPr>
          <p:cNvPr id="9224" name="Picture 8">
            <a:hlinkClick r:id="" action="ppaction://media"/>
          </p:cNvPr>
          <p:cNvPicPr>
            <a:picLocks noRot="1" noChangeAspect="1" noChangeArrowheads="1"/>
          </p:cNvPicPr>
          <p:nvPr>
            <a:wavAudioFile r:embed="rId3" name="MSj00748620000[1].wav"/>
          </p:nvPr>
        </p:nvPicPr>
        <p:blipFill>
          <a:blip r:embed="rId9" cstate="print"/>
          <a:srcRect/>
          <a:stretch>
            <a:fillRect/>
          </a:stretch>
        </p:blipFill>
        <p:spPr bwMode="auto">
          <a:xfrm>
            <a:off x="2484438" y="1484313"/>
            <a:ext cx="304800" cy="304800"/>
          </a:xfrm>
          <a:prstGeom prst="rect">
            <a:avLst/>
          </a:prstGeom>
          <a:noFill/>
        </p:spPr>
      </p:pic>
      <p:pic>
        <p:nvPicPr>
          <p:cNvPr id="9225" name="Picture 9">
            <a:hlinkClick r:id="" action="ppaction://media"/>
          </p:cNvPr>
          <p:cNvPicPr>
            <a:picLocks noRot="1" noChangeAspect="1" noChangeArrowheads="1"/>
          </p:cNvPicPr>
          <p:nvPr>
            <a:wavAudioFile r:embed="rId4" name="MSj00747680000[1].wav"/>
          </p:nvPr>
        </p:nvPicPr>
        <p:blipFill>
          <a:blip r:embed="rId9" cstate="print"/>
          <a:srcRect/>
          <a:stretch>
            <a:fillRect/>
          </a:stretch>
        </p:blipFill>
        <p:spPr bwMode="auto">
          <a:xfrm>
            <a:off x="1692275" y="6237288"/>
            <a:ext cx="304800" cy="304800"/>
          </a:xfrm>
          <a:prstGeom prst="rect">
            <a:avLst/>
          </a:prstGeom>
          <a:noFill/>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Effect transition="in" filter="diamond(in)">
                                      <p:cBhvr>
                                        <p:cTn id="7" dur="2000"/>
                                        <p:tgtEl>
                                          <p:spTgt spid="92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8" restart="whenNotActive" fill="hold" evtFilter="cancelBubble" nodeType="interactiveSeq">
                <p:stCondLst>
                  <p:cond evt="onClick" delay="0">
                    <p:tgtEl>
                      <p:spTgt spid="9223"/>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1996" fill="hold"/>
                                        <p:tgtEl>
                                          <p:spTgt spid="9223"/>
                                        </p:tgtEl>
                                      </p:cBhvr>
                                    </p:cmd>
                                  </p:childTnLst>
                                </p:cTn>
                              </p:par>
                            </p:childTnLst>
                          </p:cTn>
                        </p:par>
                      </p:childTnLst>
                    </p:cTn>
                  </p:par>
                </p:childTnLst>
              </p:cTn>
              <p:nextCondLst>
                <p:cond evt="onClick" delay="0">
                  <p:tgtEl>
                    <p:spTgt spid="9223"/>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9223"/>
                </p:tgtEl>
              </p:cMediaNode>
            </p:audio>
            <p:seq concurrent="1" nextAc="seek">
              <p:cTn id="14" restart="whenNotActive" fill="hold" evtFilter="cancelBubble" nodeType="interactiveSeq">
                <p:stCondLst>
                  <p:cond evt="onClick" delay="0">
                    <p:tgtEl>
                      <p:spTgt spid="9224"/>
                    </p:tgtEl>
                  </p:cond>
                </p:stCondLst>
                <p:endSync evt="end" delay="0">
                  <p:rtn val="all"/>
                </p:endSync>
                <p:childTnLst>
                  <p:par>
                    <p:cTn id="15" fill="hold">
                      <p:stCondLst>
                        <p:cond delay="0"/>
                      </p:stCondLst>
                      <p:childTnLst>
                        <p:par>
                          <p:cTn id="16" fill="hold">
                            <p:stCondLst>
                              <p:cond delay="0"/>
                            </p:stCondLst>
                            <p:childTnLst>
                              <p:par>
                                <p:cTn id="17" presetID="1" presetClass="mediacall" presetSubtype="0" fill="hold" nodeType="clickEffect">
                                  <p:stCondLst>
                                    <p:cond delay="0"/>
                                  </p:stCondLst>
                                  <p:childTnLst>
                                    <p:cmd type="call" cmd="playFrom(0.0)">
                                      <p:cBhvr>
                                        <p:cTn id="18" dur="9072" fill="hold"/>
                                        <p:tgtEl>
                                          <p:spTgt spid="9224"/>
                                        </p:tgtEl>
                                      </p:cBhvr>
                                    </p:cmd>
                                  </p:childTnLst>
                                </p:cTn>
                              </p:par>
                            </p:childTnLst>
                          </p:cTn>
                        </p:par>
                      </p:childTnLst>
                    </p:cTn>
                  </p:par>
                </p:childTnLst>
              </p:cTn>
              <p:nextCondLst>
                <p:cond evt="onClick" delay="0">
                  <p:tgtEl>
                    <p:spTgt spid="9224"/>
                  </p:tgtEl>
                </p:cond>
              </p:nextCondLst>
            </p:seq>
            <p:audio>
              <p:cMediaNode>
                <p:cTn id="19" fill="hold" display="0">
                  <p:stCondLst>
                    <p:cond delay="indefinite"/>
                  </p:stCondLst>
                  <p:endCondLst>
                    <p:cond evt="onNext" delay="0">
                      <p:tgtEl>
                        <p:sldTgt/>
                      </p:tgtEl>
                    </p:cond>
                    <p:cond evt="onPrev" delay="0">
                      <p:tgtEl>
                        <p:sldTgt/>
                      </p:tgtEl>
                    </p:cond>
                    <p:cond evt="onStopAudio" delay="0">
                      <p:tgtEl>
                        <p:sldTgt/>
                      </p:tgtEl>
                    </p:cond>
                  </p:endCondLst>
                </p:cTn>
                <p:tgtEl>
                  <p:spTgt spid="9224"/>
                </p:tgtEl>
              </p:cMediaNode>
            </p:audio>
            <p:seq concurrent="1" nextAc="seek">
              <p:cTn id="20" restart="whenNotActive" fill="hold" evtFilter="cancelBubble" nodeType="interactiveSeq">
                <p:stCondLst>
                  <p:cond evt="onClick" delay="0">
                    <p:tgtEl>
                      <p:spTgt spid="9225"/>
                    </p:tgtEl>
                  </p:cond>
                </p:stCondLst>
                <p:endSync evt="end" delay="0">
                  <p:rtn val="all"/>
                </p:endSync>
                <p:childTnLst>
                  <p:par>
                    <p:cTn id="21" fill="hold">
                      <p:stCondLst>
                        <p:cond delay="0"/>
                      </p:stCondLst>
                      <p:childTnLst>
                        <p:par>
                          <p:cTn id="22" fill="hold">
                            <p:stCondLst>
                              <p:cond delay="0"/>
                            </p:stCondLst>
                            <p:childTnLst>
                              <p:par>
                                <p:cTn id="23" presetID="1" presetClass="mediacall" presetSubtype="0" fill="hold" nodeType="clickEffect">
                                  <p:stCondLst>
                                    <p:cond delay="0"/>
                                  </p:stCondLst>
                                  <p:childTnLst>
                                    <p:cmd type="call" cmd="playFrom(0.0)">
                                      <p:cBhvr>
                                        <p:cTn id="24" dur="1906" fill="hold"/>
                                        <p:tgtEl>
                                          <p:spTgt spid="9225"/>
                                        </p:tgtEl>
                                      </p:cBhvr>
                                    </p:cmd>
                                  </p:childTnLst>
                                </p:cTn>
                              </p:par>
                            </p:childTnLst>
                          </p:cTn>
                        </p:par>
                      </p:childTnLst>
                    </p:cTn>
                  </p:par>
                </p:childTnLst>
              </p:cTn>
              <p:nextCondLst>
                <p:cond evt="onClick" delay="0">
                  <p:tgtEl>
                    <p:spTgt spid="9225"/>
                  </p:tgtEl>
                </p:cond>
              </p:nextCondLst>
            </p:seq>
            <p:audio>
              <p:cMediaNode>
                <p:cTn id="25" fill="hold" display="0">
                  <p:stCondLst>
                    <p:cond delay="indefinite"/>
                  </p:stCondLst>
                  <p:endCondLst>
                    <p:cond evt="onNext" delay="0">
                      <p:tgtEl>
                        <p:sldTgt/>
                      </p:tgtEl>
                    </p:cond>
                    <p:cond evt="onPrev" delay="0">
                      <p:tgtEl>
                        <p:sldTgt/>
                      </p:tgtEl>
                    </p:cond>
                    <p:cond evt="onStopAudio" delay="0">
                      <p:tgtEl>
                        <p:sldTgt/>
                      </p:tgtEl>
                    </p:cond>
                  </p:endCondLst>
                </p:cTn>
                <p:tgtEl>
                  <p:spTgt spid="9225"/>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1" name="Picture 5" descr="tqu3sh1"/>
          <p:cNvPicPr>
            <a:picLocks noChangeAspect="1" noChangeArrowheads="1"/>
          </p:cNvPicPr>
          <p:nvPr/>
        </p:nvPicPr>
        <p:blipFill>
          <a:blip r:embed="rId4" cstate="print"/>
          <a:srcRect/>
          <a:stretch>
            <a:fillRect/>
          </a:stretch>
        </p:blipFill>
        <p:spPr bwMode="auto">
          <a:xfrm rot="-21600000">
            <a:off x="179388" y="4652963"/>
            <a:ext cx="2428875" cy="1866900"/>
          </a:xfrm>
          <a:prstGeom prst="rect">
            <a:avLst/>
          </a:prstGeom>
          <a:noFill/>
        </p:spPr>
      </p:pic>
      <p:sp>
        <p:nvSpPr>
          <p:cNvPr id="19459" name="Rectangle 3"/>
          <p:cNvSpPr>
            <a:spLocks noGrp="1" noChangeArrowheads="1"/>
          </p:cNvSpPr>
          <p:nvPr>
            <p:ph type="body" idx="1"/>
          </p:nvPr>
        </p:nvSpPr>
        <p:spPr/>
        <p:txBody>
          <a:bodyPr/>
          <a:lstStyle/>
          <a:p>
            <a:pPr algn="ctr">
              <a:buFontTx/>
              <a:buNone/>
            </a:pPr>
            <a:r>
              <a:rPr lang="en-GB" sz="3600">
                <a:solidFill>
                  <a:schemeClr val="accent2"/>
                </a:solidFill>
                <a:latin typeface="Monotype Corsiva" pitchFamily="66" charset="0"/>
              </a:rPr>
              <a:t>Princess Ariadne was waiting. She opened the door. Without anyone noticing, Prince Theseus and the children of Athens ran to their ship and sailed quietly away. Princess Ariadne sailed away with them. </a:t>
            </a:r>
          </a:p>
          <a:p>
            <a:endParaRPr lang="en-GB" sz="3600">
              <a:solidFill>
                <a:schemeClr val="accent2"/>
              </a:solidFill>
              <a:latin typeface="Monotype Corsiva" pitchFamily="66" charset="0"/>
            </a:endParaRPr>
          </a:p>
        </p:txBody>
      </p:sp>
      <p:sp>
        <p:nvSpPr>
          <p:cNvPr id="19460" name="Freeform 4"/>
          <p:cNvSpPr>
            <a:spLocks/>
          </p:cNvSpPr>
          <p:nvPr/>
        </p:nvSpPr>
        <p:spPr bwMode="auto">
          <a:xfrm>
            <a:off x="107950" y="6165850"/>
            <a:ext cx="9001125" cy="733425"/>
          </a:xfrm>
          <a:custGeom>
            <a:avLst/>
            <a:gdLst/>
            <a:ahLst/>
            <a:cxnLst>
              <a:cxn ang="0">
                <a:pos x="0" y="462"/>
              </a:cxn>
              <a:cxn ang="0">
                <a:pos x="499" y="144"/>
              </a:cxn>
              <a:cxn ang="0">
                <a:pos x="1043" y="416"/>
              </a:cxn>
              <a:cxn ang="0">
                <a:pos x="1678" y="144"/>
              </a:cxn>
              <a:cxn ang="0">
                <a:pos x="2358" y="325"/>
              </a:cxn>
              <a:cxn ang="0">
                <a:pos x="3311" y="8"/>
              </a:cxn>
              <a:cxn ang="0">
                <a:pos x="3901" y="371"/>
              </a:cxn>
              <a:cxn ang="0">
                <a:pos x="4581" y="99"/>
              </a:cxn>
              <a:cxn ang="0">
                <a:pos x="5397" y="371"/>
              </a:cxn>
              <a:cxn ang="0">
                <a:pos x="5670" y="99"/>
              </a:cxn>
            </a:cxnLst>
            <a:rect l="0" t="0" r="r" b="b"/>
            <a:pathLst>
              <a:path w="5670" h="462">
                <a:moveTo>
                  <a:pt x="0" y="462"/>
                </a:moveTo>
                <a:cubicBezTo>
                  <a:pt x="162" y="307"/>
                  <a:pt x="325" y="152"/>
                  <a:pt x="499" y="144"/>
                </a:cubicBezTo>
                <a:cubicBezTo>
                  <a:pt x="673" y="136"/>
                  <a:pt x="847" y="416"/>
                  <a:pt x="1043" y="416"/>
                </a:cubicBezTo>
                <a:cubicBezTo>
                  <a:pt x="1239" y="416"/>
                  <a:pt x="1459" y="159"/>
                  <a:pt x="1678" y="144"/>
                </a:cubicBezTo>
                <a:cubicBezTo>
                  <a:pt x="1897" y="129"/>
                  <a:pt x="2086" y="348"/>
                  <a:pt x="2358" y="325"/>
                </a:cubicBezTo>
                <a:cubicBezTo>
                  <a:pt x="2630" y="302"/>
                  <a:pt x="3054" y="0"/>
                  <a:pt x="3311" y="8"/>
                </a:cubicBezTo>
                <a:cubicBezTo>
                  <a:pt x="3568" y="16"/>
                  <a:pt x="3689" y="356"/>
                  <a:pt x="3901" y="371"/>
                </a:cubicBezTo>
                <a:cubicBezTo>
                  <a:pt x="4113" y="386"/>
                  <a:pt x="4332" y="99"/>
                  <a:pt x="4581" y="99"/>
                </a:cubicBezTo>
                <a:cubicBezTo>
                  <a:pt x="4830" y="99"/>
                  <a:pt x="5216" y="371"/>
                  <a:pt x="5397" y="371"/>
                </a:cubicBezTo>
                <a:cubicBezTo>
                  <a:pt x="5578" y="371"/>
                  <a:pt x="5625" y="144"/>
                  <a:pt x="5670" y="99"/>
                </a:cubicBezTo>
              </a:path>
            </a:pathLst>
          </a:custGeom>
          <a:noFill/>
          <a:ln w="127000">
            <a:solidFill>
              <a:schemeClr val="accent2"/>
            </a:solidFill>
            <a:round/>
            <a:headEnd/>
            <a:tailEnd/>
          </a:ln>
          <a:effectLst/>
        </p:spPr>
        <p:txBody>
          <a:bodyPr/>
          <a:lstStyle/>
          <a:p>
            <a:endParaRPr lang="en-US"/>
          </a:p>
        </p:txBody>
      </p:sp>
      <p:pic>
        <p:nvPicPr>
          <p:cNvPr id="19462" name="MSj03882890000[1].wav">
            <a:hlinkClick r:id="" action="ppaction://media"/>
          </p:cNvPr>
          <p:cNvPicPr>
            <a:picLocks noRot="1" noChangeAspect="1" noChangeArrowheads="1"/>
          </p:cNvPicPr>
          <p:nvPr>
            <a:audioFile r:link="rId2"/>
          </p:nvPr>
        </p:nvPicPr>
        <p:blipFill>
          <a:blip r:embed="rId5" cstate="print"/>
          <a:srcRect/>
          <a:stretch>
            <a:fillRect/>
          </a:stretch>
        </p:blipFill>
        <p:spPr bwMode="auto">
          <a:xfrm>
            <a:off x="4419600" y="3276600"/>
            <a:ext cx="304800" cy="304800"/>
          </a:xfrm>
          <a:prstGeom prst="rect">
            <a:avLst/>
          </a:prstGeom>
          <a:noFill/>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2.22222E-6 4.81481E-6 C 0.00642 0.01273 -0.00018 0.00278 0.00851 0.00926 C 0.01215 0.01204 0.01545 0.01551 0.01892 0.01852 C 0.02326 0.02245 0.03107 0.02292 0.03611 0.02523 C 0.05017 0.02407 0.06597 0.02407 0.07934 0.0162 C 0.09201 0.00879 0.08055 0.01481 0.09305 0.00231 C 0.0993 -0.00394 0.10816 -0.00833 0.11545 -0.01158 C 0.11614 -0.01181 0.1283 -0.02269 0.13107 -0.02523 C 0.13437 -0.02824 0.13906 -0.02685 0.14305 -0.02755 C 0.16493 -0.0257 0.1868 -0.02523 0.20851 -0.02292 C 0.21545 -0.02222 0.22135 -0.01574 0.2276 -0.01158 C 0.22986 -0.01019 0.23437 -0.00695 0.23437 -0.00695 C 0.24323 0.01088 0.27587 0.00069 0.28611 4.81481E-6 C 0.29392 -0.00347 0.30069 -0.0088 0.30851 -0.01158 C 0.31476 -0.0169 0.32031 -0.02037 0.3276 -0.02292 C 0.33542 -0.02824 0.3434 -0.03079 0.35173 -0.03449 C 0.35729 -0.03704 0.36337 -0.04306 0.36892 -0.04607 C 0.38767 -0.05579 0.40781 -0.0581 0.4276 -0.05972 C 0.4408 -0.05903 0.45417 -0.06019 0.46719 -0.05741 C 0.46927 -0.05695 0.4691 -0.05232 0.47066 -0.05046 C 0.47378 -0.04676 0.4776 -0.04445 0.48107 -0.04144 C 0.48281 -0.04005 0.48611 -0.03681 0.48611 -0.03681 C 0.4908 -0.02755 0.49531 -0.01968 0.5033 -0.01597 C 0.50781 -0.00764 0.5118 -0.00556 0.51892 -0.00232 C 0.53264 0.01597 0.52378 0.00903 0.53611 0.01389 C 0.53958 0.01528 0.54653 0.01852 0.54653 0.01852 C 0.55538 0.0162 0.56337 0.01157 0.57239 0.00926 C 0.57986 0.0044 0.5868 0.00254 0.59479 4.81481E-6 C 0.6 -0.00463 0.60573 -0.0081 0.61024 -0.01389 C 0.61198 -0.01621 0.61337 -0.01875 0.61545 -0.0206 C 0.61875 -0.02338 0.62257 -0.025 0.62587 -0.02755 C 0.62812 -0.02917 0.63021 -0.03102 0.63264 -0.03218 C 0.63611 -0.03403 0.64305 -0.03681 0.64305 -0.03681 C 0.65746 -0.03611 0.67187 -0.03704 0.68611 -0.03449 C 0.69114 -0.03357 0.69896 -0.01991 0.70347 -0.01597 C 0.71892 -0.02639 0.73507 -0.02222 0.75173 -0.0206 C 0.76371 -0.01528 0.77257 -0.00301 0.78437 0.00231 C 0.78976 0.01319 0.79496 0.00833 0.80173 4.81481E-6 C 0.80885 -0.0088 0.81441 -0.02014 0.82239 -0.02755 C 0.84427 -0.04815 0.86545 -0.06389 0.88611 -0.08727 C 0.8908 -0.09259 0.89496 -0.09884 0.9 -0.10347 C 0.90573 -0.1088 0.9118 -0.11343 0.91719 -0.11945 C 0.93715 -0.14167 0.95156 -0.17222 0.96892 -0.19769 C 0.9875 -0.225 1.00903 -0.24908 1.02587 -0.27824 C 1.05208 -0.32384 1.04809 -0.32083 1.08437 -0.3632 C 1.08906 -0.36852 1.09305 -0.375 1.09826 -0.3794 C 1.10295 -0.38357 1.11371 -0.38843 1.11371 -0.38843 " pathEditMode="relative" ptsTypes="ffffffffffffffffffffffffffffffffffffffffffffffA">
                                      <p:cBhvr>
                                        <p:cTn id="6" dur="5000" fill="hold"/>
                                        <p:tgtEl>
                                          <p:spTgt spid="19461"/>
                                        </p:tgtEl>
                                        <p:attrNameLst>
                                          <p:attrName>ppt_x</p:attrName>
                                          <p:attrName>ppt_y</p:attrName>
                                        </p:attrNameLst>
                                      </p:cBhvr>
                                    </p:animMotion>
                                  </p:childTnLst>
                                </p:cTn>
                              </p:par>
                            </p:childTnLst>
                          </p:cTn>
                        </p:par>
                        <p:par>
                          <p:cTn id="7" fill="hold">
                            <p:stCondLst>
                              <p:cond delay="5000"/>
                            </p:stCondLst>
                            <p:childTnLst>
                              <p:par>
                                <p:cTn id="8" presetID="1" presetClass="mediacall" presetSubtype="0" fill="hold" nodeType="afterEffect">
                                  <p:stCondLst>
                                    <p:cond delay="0"/>
                                  </p:stCondLst>
                                  <p:childTnLst>
                                    <p:cmd type="call" cmd="playFrom(0.0)">
                                      <p:cBhvr>
                                        <p:cTn id="9" dur="36595" fill="hold"/>
                                        <p:tgtEl>
                                          <p:spTgt spid="1946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0" fill="hold" display="0">
                  <p:stCondLst>
                    <p:cond delay="indefinite"/>
                  </p:stCondLst>
                  <p:endCondLst>
                    <p:cond evt="onNext" delay="0">
                      <p:tgtEl>
                        <p:sldTgt/>
                      </p:tgtEl>
                    </p:cond>
                    <p:cond evt="onPrev" delay="0">
                      <p:tgtEl>
                        <p:sldTgt/>
                      </p:tgtEl>
                    </p:cond>
                    <p:cond evt="onStopAudio" delay="0">
                      <p:tgtEl>
                        <p:sldTgt/>
                      </p:tgtEl>
                    </p:cond>
                  </p:endCondLst>
                </p:cTn>
                <p:tgtEl>
                  <p:spTgt spid="19462"/>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type="body" idx="1"/>
          </p:nvPr>
        </p:nvSpPr>
        <p:spPr/>
        <p:txBody>
          <a:bodyPr/>
          <a:lstStyle/>
          <a:p>
            <a:pPr algn="ctr">
              <a:buFontTx/>
              <a:buNone/>
            </a:pPr>
            <a:r>
              <a:rPr lang="en-GB">
                <a:solidFill>
                  <a:schemeClr val="accent2"/>
                </a:solidFill>
                <a:latin typeface="Monotype Corsiva" pitchFamily="66" charset="0"/>
              </a:rPr>
              <a:t>On the way home, they stopped for supplies on the tiny island of Naxos. Princess Ariadne fell asleep. Many people gathered to watch the sleeping princess. She was a lovely sight indeed. All the people agreed. Theseus sailed away with the children of Athens and left her there, sleeping. </a:t>
            </a:r>
          </a:p>
          <a:p>
            <a:pPr algn="ctr">
              <a:buFontTx/>
              <a:buNone/>
            </a:pPr>
            <a:r>
              <a:rPr lang="en-GB">
                <a:solidFill>
                  <a:schemeClr val="accent2"/>
                </a:solidFill>
                <a:latin typeface="Monotype Corsiva" pitchFamily="66" charset="0"/>
              </a:rPr>
              <a:t>After all, a deal is a deal.</a:t>
            </a:r>
            <a:r>
              <a:rPr lang="en-GB"/>
              <a:t> </a:t>
            </a:r>
          </a:p>
        </p:txBody>
      </p:sp>
      <p:pic>
        <p:nvPicPr>
          <p:cNvPr id="10244" name="Picture 4">
            <a:hlinkClick r:id="" action="ppaction://media"/>
          </p:cNvPr>
          <p:cNvPicPr>
            <a:picLocks noRot="1" noChangeAspect="1" noChangeArrowheads="1"/>
          </p:cNvPicPr>
          <p:nvPr>
            <a:wavAudioFile r:embed="rId2" name="MSj00749830000[1].wav"/>
          </p:nvPr>
        </p:nvPicPr>
        <p:blipFill>
          <a:blip r:embed="rId5" cstate="print"/>
          <a:srcRect/>
          <a:stretch>
            <a:fillRect/>
          </a:stretch>
        </p:blipFill>
        <p:spPr bwMode="auto">
          <a:xfrm>
            <a:off x="7667625" y="692150"/>
            <a:ext cx="304800" cy="304800"/>
          </a:xfrm>
          <a:prstGeom prst="rect">
            <a:avLst/>
          </a:prstGeom>
          <a:noFill/>
        </p:spPr>
      </p:pic>
      <p:pic>
        <p:nvPicPr>
          <p:cNvPr id="10245" name="Picture 5" descr="MCAN02089_0000[1]"/>
          <p:cNvPicPr>
            <a:picLocks noChangeAspect="1" noChangeArrowheads="1"/>
          </p:cNvPicPr>
          <p:nvPr/>
        </p:nvPicPr>
        <p:blipFill>
          <a:blip r:embed="rId6" cstate="print"/>
          <a:srcRect b="43753"/>
          <a:stretch>
            <a:fillRect/>
          </a:stretch>
        </p:blipFill>
        <p:spPr bwMode="auto">
          <a:xfrm>
            <a:off x="2771775" y="188913"/>
            <a:ext cx="3455988" cy="1628775"/>
          </a:xfrm>
          <a:prstGeom prst="rect">
            <a:avLst/>
          </a:prstGeom>
          <a:noFill/>
        </p:spPr>
      </p:pic>
      <p:pic>
        <p:nvPicPr>
          <p:cNvPr id="10248" name="Picture 8" descr="fr02"/>
          <p:cNvPicPr>
            <a:picLocks noChangeAspect="1" noChangeArrowheads="1"/>
          </p:cNvPicPr>
          <p:nvPr/>
        </p:nvPicPr>
        <p:blipFill>
          <a:blip r:embed="rId7" cstate="print"/>
          <a:srcRect/>
          <a:stretch>
            <a:fillRect/>
          </a:stretch>
        </p:blipFill>
        <p:spPr bwMode="auto">
          <a:xfrm>
            <a:off x="2411413" y="5229225"/>
            <a:ext cx="4524375" cy="1398588"/>
          </a:xfrm>
          <a:prstGeom prst="rect">
            <a:avLst/>
          </a:prstGeom>
          <a:noFill/>
        </p:spPr>
      </p:pic>
      <p:pic>
        <p:nvPicPr>
          <p:cNvPr id="10249" name="Picture 9" descr="le05"/>
          <p:cNvPicPr>
            <a:picLocks noChangeAspect="1" noChangeArrowheads="1"/>
          </p:cNvPicPr>
          <p:nvPr/>
        </p:nvPicPr>
        <p:blipFill>
          <a:blip r:embed="rId8" cstate="print"/>
          <a:srcRect/>
          <a:stretch>
            <a:fillRect/>
          </a:stretch>
        </p:blipFill>
        <p:spPr bwMode="auto">
          <a:xfrm>
            <a:off x="468313" y="4149725"/>
            <a:ext cx="2087562" cy="1517650"/>
          </a:xfrm>
          <a:prstGeom prst="rect">
            <a:avLst/>
          </a:prstGeom>
          <a:noFill/>
        </p:spPr>
      </p:pic>
      <p:pic>
        <p:nvPicPr>
          <p:cNvPr id="10250" name="Picture 10">
            <a:hlinkClick r:id="" action="ppaction://media"/>
          </p:cNvPr>
          <p:cNvPicPr>
            <a:picLocks noRot="1" noChangeAspect="1" noChangeArrowheads="1"/>
          </p:cNvPicPr>
          <p:nvPr>
            <a:wavAudioFile r:embed="rId3" name="MSj03884710000[1].wav"/>
          </p:nvPr>
        </p:nvPicPr>
        <p:blipFill>
          <a:blip r:embed="rId5" cstate="print"/>
          <a:srcRect/>
          <a:stretch>
            <a:fillRect/>
          </a:stretch>
        </p:blipFill>
        <p:spPr bwMode="auto">
          <a:xfrm>
            <a:off x="1187450" y="5734050"/>
            <a:ext cx="304800" cy="304800"/>
          </a:xfrm>
          <a:prstGeom prst="rect">
            <a:avLst/>
          </a:prstGeom>
          <a:noFill/>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0245"/>
                                        </p:tgtEl>
                                        <p:attrNameLst>
                                          <p:attrName>style.visibility</p:attrName>
                                        </p:attrNameLst>
                                      </p:cBhvr>
                                      <p:to>
                                        <p:strVal val="visible"/>
                                      </p:to>
                                    </p:set>
                                    <p:animEffect transition="in" filter="dissolve">
                                      <p:cBhvr>
                                        <p:cTn id="7" dur="500"/>
                                        <p:tgtEl>
                                          <p:spTgt spid="10245"/>
                                        </p:tgtEl>
                                      </p:cBhvr>
                                    </p:animEffect>
                                  </p:childTnLst>
                                </p:cTn>
                              </p:par>
                            </p:childTnLst>
                          </p:cTn>
                        </p:par>
                      </p:childTnLst>
                    </p:cTn>
                  </p:par>
                  <p:par>
                    <p:cTn id="8" fill="hold">
                      <p:stCondLst>
                        <p:cond delay="indefinite"/>
                      </p:stCondLst>
                      <p:childTnLst>
                        <p:par>
                          <p:cTn id="9" fill="hold">
                            <p:stCondLst>
                              <p:cond delay="0"/>
                            </p:stCondLst>
                            <p:childTnLst>
                              <p:par>
                                <p:cTn id="10" presetID="32" presetClass="emph" presetSubtype="0" fill="hold" nodeType="clickEffect">
                                  <p:stCondLst>
                                    <p:cond delay="0"/>
                                  </p:stCondLst>
                                  <p:childTnLst>
                                    <p:animClr clrSpc="rgb" dir="cw">
                                      <p:cBhvr override="childStyle">
                                        <p:cTn id="11" dur="100" fill="hold"/>
                                        <p:tgtEl>
                                          <p:spTgt spid="10248"/>
                                        </p:tgtEl>
                                        <p:attrNameLst>
                                          <p:attrName>style.color</p:attrName>
                                        </p:attrNameLst>
                                      </p:cBhvr>
                                      <p:to>
                                        <a:schemeClr val="accent2"/>
                                      </p:to>
                                    </p:animClr>
                                    <p:animClr clrSpc="rgb" dir="cw">
                                      <p:cBhvr>
                                        <p:cTn id="12" dur="100" fill="hold"/>
                                        <p:tgtEl>
                                          <p:spTgt spid="10248"/>
                                        </p:tgtEl>
                                        <p:attrNameLst>
                                          <p:attrName>fillcolor</p:attrName>
                                        </p:attrNameLst>
                                      </p:cBhvr>
                                      <p:to>
                                        <a:schemeClr val="accent2"/>
                                      </p:to>
                                    </p:animClr>
                                    <p:set>
                                      <p:cBhvr>
                                        <p:cTn id="13" dur="100" fill="hold"/>
                                        <p:tgtEl>
                                          <p:spTgt spid="10248"/>
                                        </p:tgtEl>
                                        <p:attrNameLst>
                                          <p:attrName>fill.type</p:attrName>
                                        </p:attrNameLst>
                                      </p:cBhvr>
                                      <p:to>
                                        <p:strVal val="solid"/>
                                      </p:to>
                                    </p:set>
                                    <p:set>
                                      <p:cBhvr>
                                        <p:cTn id="14" dur="100" fill="hold"/>
                                        <p:tgtEl>
                                          <p:spTgt spid="10248"/>
                                        </p:tgtEl>
                                        <p:attrNameLst>
                                          <p:attrName>fill.on</p:attrName>
                                        </p:attrNameLst>
                                      </p:cBhvr>
                                      <p:to>
                                        <p:strVal val="true"/>
                                      </p:to>
                                    </p:set>
                                    <p:animRot by="120000">
                                      <p:cBhvr>
                                        <p:cTn id="15" dur="100" fill="hold">
                                          <p:stCondLst>
                                            <p:cond delay="0"/>
                                          </p:stCondLst>
                                        </p:cTn>
                                        <p:tgtEl>
                                          <p:spTgt spid="10248"/>
                                        </p:tgtEl>
                                        <p:attrNameLst>
                                          <p:attrName>r</p:attrName>
                                        </p:attrNameLst>
                                      </p:cBhvr>
                                    </p:animRot>
                                    <p:animRot by="-240000">
                                      <p:cBhvr>
                                        <p:cTn id="16" dur="200" fill="hold">
                                          <p:stCondLst>
                                            <p:cond delay="200"/>
                                          </p:stCondLst>
                                        </p:cTn>
                                        <p:tgtEl>
                                          <p:spTgt spid="10248"/>
                                        </p:tgtEl>
                                        <p:attrNameLst>
                                          <p:attrName>r</p:attrName>
                                        </p:attrNameLst>
                                      </p:cBhvr>
                                    </p:animRot>
                                    <p:animRot by="240000">
                                      <p:cBhvr>
                                        <p:cTn id="17" dur="200" fill="hold">
                                          <p:stCondLst>
                                            <p:cond delay="400"/>
                                          </p:stCondLst>
                                        </p:cTn>
                                        <p:tgtEl>
                                          <p:spTgt spid="10248"/>
                                        </p:tgtEl>
                                        <p:attrNameLst>
                                          <p:attrName>r</p:attrName>
                                        </p:attrNameLst>
                                      </p:cBhvr>
                                    </p:animRot>
                                    <p:animRot by="-240000">
                                      <p:cBhvr>
                                        <p:cTn id="18" dur="200" fill="hold">
                                          <p:stCondLst>
                                            <p:cond delay="600"/>
                                          </p:stCondLst>
                                        </p:cTn>
                                        <p:tgtEl>
                                          <p:spTgt spid="10248"/>
                                        </p:tgtEl>
                                        <p:attrNameLst>
                                          <p:attrName>r</p:attrName>
                                        </p:attrNameLst>
                                      </p:cBhvr>
                                    </p:animRot>
                                    <p:animRot by="120000">
                                      <p:cBhvr>
                                        <p:cTn id="19" dur="200" fill="hold">
                                          <p:stCondLst>
                                            <p:cond delay="800"/>
                                          </p:stCondLst>
                                        </p:cTn>
                                        <p:tgtEl>
                                          <p:spTgt spid="10248"/>
                                        </p:tgtEl>
                                        <p:attrNameLst>
                                          <p:attrName>r</p:attrName>
                                        </p:attrNameLst>
                                      </p:cBhvr>
                                    </p:animRo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10249"/>
                                        </p:tgtEl>
                                        <p:attrNameLst>
                                          <p:attrName>style.visibility</p:attrName>
                                        </p:attrNameLst>
                                      </p:cBhvr>
                                      <p:to>
                                        <p:strVal val="visible"/>
                                      </p:to>
                                    </p:set>
                                    <p:animEffect transition="in" filter="dissolve">
                                      <p:cBhvr>
                                        <p:cTn id="24" dur="500"/>
                                        <p:tgtEl>
                                          <p:spTgt spid="10249"/>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5" restart="whenNotActive" fill="hold" evtFilter="cancelBubble" nodeType="interactiveSeq">
                <p:stCondLst>
                  <p:cond evt="onClick" delay="0">
                    <p:tgtEl>
                      <p:spTgt spid="10244"/>
                    </p:tgtEl>
                  </p:cond>
                </p:stCondLst>
                <p:endSync evt="end" delay="0">
                  <p:rtn val="all"/>
                </p:endSync>
                <p:childTnLst>
                  <p:par>
                    <p:cTn id="26" fill="hold">
                      <p:stCondLst>
                        <p:cond delay="0"/>
                      </p:stCondLst>
                      <p:childTnLst>
                        <p:par>
                          <p:cTn id="27" fill="hold">
                            <p:stCondLst>
                              <p:cond delay="0"/>
                            </p:stCondLst>
                            <p:childTnLst>
                              <p:par>
                                <p:cTn id="28" presetID="1" presetClass="mediacall" presetSubtype="0" fill="hold" nodeType="clickEffect">
                                  <p:stCondLst>
                                    <p:cond delay="0"/>
                                  </p:stCondLst>
                                  <p:childTnLst>
                                    <p:cmd type="call" cmd="playFrom(0.0)">
                                      <p:cBhvr>
                                        <p:cTn id="29" dur="16103" fill="hold"/>
                                        <p:tgtEl>
                                          <p:spTgt spid="10244"/>
                                        </p:tgtEl>
                                      </p:cBhvr>
                                    </p:cmd>
                                  </p:childTnLst>
                                </p:cTn>
                              </p:par>
                            </p:childTnLst>
                          </p:cTn>
                        </p:par>
                      </p:childTnLst>
                    </p:cTn>
                  </p:par>
                </p:childTnLst>
              </p:cTn>
              <p:nextCondLst>
                <p:cond evt="onClick" delay="0">
                  <p:tgtEl>
                    <p:spTgt spid="10244"/>
                  </p:tgtEl>
                </p:cond>
              </p:nextCondLst>
            </p:seq>
            <p:audio>
              <p:cMediaNode>
                <p:cTn id="30" fill="hold" display="0">
                  <p:stCondLst>
                    <p:cond delay="indefinite"/>
                  </p:stCondLst>
                  <p:endCondLst>
                    <p:cond evt="onNext" delay="0">
                      <p:tgtEl>
                        <p:sldTgt/>
                      </p:tgtEl>
                    </p:cond>
                    <p:cond evt="onPrev" delay="0">
                      <p:tgtEl>
                        <p:sldTgt/>
                      </p:tgtEl>
                    </p:cond>
                    <p:cond evt="onStopAudio" delay="0">
                      <p:tgtEl>
                        <p:sldTgt/>
                      </p:tgtEl>
                    </p:cond>
                  </p:endCondLst>
                </p:cTn>
                <p:tgtEl>
                  <p:spTgt spid="10244"/>
                </p:tgtEl>
              </p:cMediaNode>
            </p:audio>
            <p:seq concurrent="1" nextAc="seek">
              <p:cTn id="31" restart="whenNotActive" fill="hold" evtFilter="cancelBubble" nodeType="interactiveSeq">
                <p:stCondLst>
                  <p:cond evt="onClick" delay="0">
                    <p:tgtEl>
                      <p:spTgt spid="10250"/>
                    </p:tgtEl>
                  </p:cond>
                </p:stCondLst>
                <p:endSync evt="end" delay="0">
                  <p:rtn val="all"/>
                </p:endSync>
                <p:childTnLst>
                  <p:par>
                    <p:cTn id="32" fill="hold">
                      <p:stCondLst>
                        <p:cond delay="0"/>
                      </p:stCondLst>
                      <p:childTnLst>
                        <p:par>
                          <p:cTn id="33" fill="hold">
                            <p:stCondLst>
                              <p:cond delay="0"/>
                            </p:stCondLst>
                            <p:childTnLst>
                              <p:par>
                                <p:cTn id="34" presetID="1" presetClass="mediacall" presetSubtype="0" fill="hold" nodeType="clickEffect">
                                  <p:stCondLst>
                                    <p:cond delay="0"/>
                                  </p:stCondLst>
                                  <p:childTnLst>
                                    <p:cmd type="call" cmd="playFrom(0.0)">
                                      <p:cBhvr>
                                        <p:cTn id="35" dur="5693" fill="hold"/>
                                        <p:tgtEl>
                                          <p:spTgt spid="10250"/>
                                        </p:tgtEl>
                                      </p:cBhvr>
                                    </p:cmd>
                                  </p:childTnLst>
                                </p:cTn>
                              </p:par>
                            </p:childTnLst>
                          </p:cTn>
                        </p:par>
                      </p:childTnLst>
                    </p:cTn>
                  </p:par>
                </p:childTnLst>
              </p:cTn>
              <p:nextCondLst>
                <p:cond evt="onClick" delay="0">
                  <p:tgtEl>
                    <p:spTgt spid="10250"/>
                  </p:tgtEl>
                </p:cond>
              </p:nextCondLst>
            </p:seq>
            <p:audio>
              <p:cMediaNode>
                <p:cTn id="36" fill="hold" display="0">
                  <p:stCondLst>
                    <p:cond delay="indefinite"/>
                  </p:stCondLst>
                  <p:endCondLst>
                    <p:cond evt="onNext" delay="0">
                      <p:tgtEl>
                        <p:sldTgt/>
                      </p:tgtEl>
                    </p:cond>
                    <p:cond evt="onPrev" delay="0">
                      <p:tgtEl>
                        <p:sldTgt/>
                      </p:tgtEl>
                    </p:cond>
                    <p:cond evt="onStopAudio" delay="0">
                      <p:tgtEl>
                        <p:sldTgt/>
                      </p:tgtEl>
                    </p:cond>
                  </p:endCondLst>
                </p:cTn>
                <p:tgtEl>
                  <p:spTgt spid="10250"/>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ctrTitle"/>
          </p:nvPr>
        </p:nvSpPr>
        <p:spPr/>
        <p:txBody>
          <a:bodyPr/>
          <a:lstStyle/>
          <a:p>
            <a:r>
              <a:rPr lang="en-GB" sz="7200">
                <a:solidFill>
                  <a:schemeClr val="accent2"/>
                </a:solidFill>
                <a:effectLst>
                  <a:outerShdw blurRad="38100" dist="38100" dir="2700000" algn="tl">
                    <a:srgbClr val="000000"/>
                  </a:outerShdw>
                </a:effectLst>
                <a:latin typeface="Castellar" pitchFamily="18" charset="0"/>
              </a:rPr>
              <a:t>Theseus and the Minotaur </a:t>
            </a:r>
          </a:p>
        </p:txBody>
      </p:sp>
      <p:pic>
        <p:nvPicPr>
          <p:cNvPr id="21507" name="Picture 3" descr="greece14"/>
          <p:cNvPicPr>
            <a:picLocks noChangeAspect="1" noChangeArrowheads="1"/>
          </p:cNvPicPr>
          <p:nvPr/>
        </p:nvPicPr>
        <p:blipFill>
          <a:blip r:embed="rId3" cstate="print">
            <a:clrChange>
              <a:clrFrom>
                <a:srgbClr val="FEFEFC"/>
              </a:clrFrom>
              <a:clrTo>
                <a:srgbClr val="FEFEFC">
                  <a:alpha val="0"/>
                </a:srgbClr>
              </a:clrTo>
            </a:clrChange>
          </a:blip>
          <a:srcRect/>
          <a:stretch>
            <a:fillRect/>
          </a:stretch>
        </p:blipFill>
        <p:spPr bwMode="auto">
          <a:xfrm>
            <a:off x="6651625" y="4203700"/>
            <a:ext cx="2492375" cy="2654300"/>
          </a:xfrm>
          <a:prstGeom prst="rect">
            <a:avLst/>
          </a:prstGeom>
          <a:noFill/>
        </p:spPr>
      </p:pic>
      <p:pic>
        <p:nvPicPr>
          <p:cNvPr id="21508" name="Picture 4" descr="theseus"/>
          <p:cNvPicPr>
            <a:picLocks noChangeAspect="1" noChangeArrowheads="1" noCrop="1"/>
          </p:cNvPicPr>
          <p:nvPr/>
        </p:nvPicPr>
        <p:blipFill>
          <a:blip r:embed="rId4" cstate="print"/>
          <a:srcRect/>
          <a:stretch>
            <a:fillRect/>
          </a:stretch>
        </p:blipFill>
        <p:spPr bwMode="auto">
          <a:xfrm>
            <a:off x="468313" y="4508500"/>
            <a:ext cx="1428750" cy="1762125"/>
          </a:xfrm>
          <a:prstGeom prst="rect">
            <a:avLst/>
          </a:prstGeom>
          <a:noFill/>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1506"/>
                                        </p:tgtEl>
                                        <p:attrNameLst>
                                          <p:attrName>style.visibility</p:attrName>
                                        </p:attrNameLst>
                                      </p:cBhvr>
                                      <p:to>
                                        <p:strVal val="visible"/>
                                      </p:to>
                                    </p:set>
                                    <p:animEffect transition="in" filter="dissolve">
                                      <p:cBhvr>
                                        <p:cTn id="7" dur="500"/>
                                        <p:tgtEl>
                                          <p:spTgt spid="21506"/>
                                        </p:tgtEl>
                                      </p:cBhvr>
                                    </p:animEffect>
                                  </p:childTnLst>
                                </p:cTn>
                              </p:par>
                            </p:childTnLst>
                          </p:cTn>
                        </p:par>
                      </p:childTnLst>
                    </p:cTn>
                  </p:par>
                  <p:par>
                    <p:cTn id="8" fill="hold">
                      <p:stCondLst>
                        <p:cond delay="indefinite"/>
                      </p:stCondLst>
                      <p:childTnLst>
                        <p:par>
                          <p:cTn id="9" fill="hold">
                            <p:stCondLst>
                              <p:cond delay="0"/>
                            </p:stCondLst>
                            <p:childTnLst>
                              <p:par>
                                <p:cTn id="10" presetID="54" presetClass="entr" presetSubtype="0" accel="100000" fill="hold" nodeType="clickEffect">
                                  <p:stCondLst>
                                    <p:cond delay="0"/>
                                  </p:stCondLst>
                                  <p:childTnLst>
                                    <p:set>
                                      <p:cBhvr>
                                        <p:cTn id="11" dur="1" fill="hold">
                                          <p:stCondLst>
                                            <p:cond delay="0"/>
                                          </p:stCondLst>
                                        </p:cTn>
                                        <p:tgtEl>
                                          <p:spTgt spid="21508"/>
                                        </p:tgtEl>
                                        <p:attrNameLst>
                                          <p:attrName>style.visibility</p:attrName>
                                        </p:attrNameLst>
                                      </p:cBhvr>
                                      <p:to>
                                        <p:strVal val="visible"/>
                                      </p:to>
                                    </p:set>
                                    <p:anim calcmode="lin" valueType="num">
                                      <p:cBhvr>
                                        <p:cTn id="12" dur="2000" fill="hold"/>
                                        <p:tgtEl>
                                          <p:spTgt spid="21508"/>
                                        </p:tgtEl>
                                        <p:attrNameLst>
                                          <p:attrName>ppt_w</p:attrName>
                                        </p:attrNameLst>
                                      </p:cBhvr>
                                      <p:tavLst>
                                        <p:tav tm="0">
                                          <p:val>
                                            <p:strVal val="#ppt_w*0.05"/>
                                          </p:val>
                                        </p:tav>
                                        <p:tav tm="100000">
                                          <p:val>
                                            <p:strVal val="#ppt_w"/>
                                          </p:val>
                                        </p:tav>
                                      </p:tavLst>
                                    </p:anim>
                                    <p:anim calcmode="lin" valueType="num">
                                      <p:cBhvr>
                                        <p:cTn id="13" dur="2000" fill="hold"/>
                                        <p:tgtEl>
                                          <p:spTgt spid="21508"/>
                                        </p:tgtEl>
                                        <p:attrNameLst>
                                          <p:attrName>ppt_h</p:attrName>
                                        </p:attrNameLst>
                                      </p:cBhvr>
                                      <p:tavLst>
                                        <p:tav tm="0">
                                          <p:val>
                                            <p:strVal val="#ppt_h"/>
                                          </p:val>
                                        </p:tav>
                                        <p:tav tm="100000">
                                          <p:val>
                                            <p:strVal val="#ppt_h"/>
                                          </p:val>
                                        </p:tav>
                                      </p:tavLst>
                                    </p:anim>
                                    <p:anim calcmode="lin" valueType="num">
                                      <p:cBhvr>
                                        <p:cTn id="14" dur="2000" fill="hold"/>
                                        <p:tgtEl>
                                          <p:spTgt spid="21508"/>
                                        </p:tgtEl>
                                        <p:attrNameLst>
                                          <p:attrName>ppt_x</p:attrName>
                                        </p:attrNameLst>
                                      </p:cBhvr>
                                      <p:tavLst>
                                        <p:tav tm="0">
                                          <p:val>
                                            <p:strVal val="#ppt_x-.2"/>
                                          </p:val>
                                        </p:tav>
                                        <p:tav tm="100000">
                                          <p:val>
                                            <p:strVal val="#ppt_x"/>
                                          </p:val>
                                        </p:tav>
                                      </p:tavLst>
                                    </p:anim>
                                    <p:anim calcmode="lin" valueType="num">
                                      <p:cBhvr>
                                        <p:cTn id="15" dur="2000" fill="hold"/>
                                        <p:tgtEl>
                                          <p:spTgt spid="21508"/>
                                        </p:tgtEl>
                                        <p:attrNameLst>
                                          <p:attrName>ppt_y</p:attrName>
                                        </p:attrNameLst>
                                      </p:cBhvr>
                                      <p:tavLst>
                                        <p:tav tm="0">
                                          <p:val>
                                            <p:strVal val="#ppt_y"/>
                                          </p:val>
                                        </p:tav>
                                        <p:tav tm="100000">
                                          <p:val>
                                            <p:strVal val="#ppt_y"/>
                                          </p:val>
                                        </p:tav>
                                      </p:tavLst>
                                    </p:anim>
                                    <p:animEffect transition="in" filter="fade">
                                      <p:cBhvr>
                                        <p:cTn id="16" dur="2000"/>
                                        <p:tgtEl>
                                          <p:spTgt spid="21508"/>
                                        </p:tgtEl>
                                      </p:cBhvr>
                                    </p:animEffect>
                                  </p:childTnLst>
                                </p:cTn>
                              </p:par>
                            </p:childTnLst>
                          </p:cTn>
                        </p:par>
                      </p:childTnLst>
                    </p:cTn>
                  </p:par>
                  <p:par>
                    <p:cTn id="17" fill="hold">
                      <p:stCondLst>
                        <p:cond delay="indefinite"/>
                      </p:stCondLst>
                      <p:childTnLst>
                        <p:par>
                          <p:cTn id="18" fill="hold">
                            <p:stCondLst>
                              <p:cond delay="0"/>
                            </p:stCondLst>
                            <p:childTnLst>
                              <p:par>
                                <p:cTn id="19" presetID="48" presetClass="entr" presetSubtype="0" accel="50000" fill="hold" nodeType="clickEffect">
                                  <p:stCondLst>
                                    <p:cond delay="0"/>
                                  </p:stCondLst>
                                  <p:childTnLst>
                                    <p:set>
                                      <p:cBhvr>
                                        <p:cTn id="20" dur="1" fill="hold">
                                          <p:stCondLst>
                                            <p:cond delay="0"/>
                                          </p:stCondLst>
                                        </p:cTn>
                                        <p:tgtEl>
                                          <p:spTgt spid="21507"/>
                                        </p:tgtEl>
                                        <p:attrNameLst>
                                          <p:attrName>style.visibility</p:attrName>
                                        </p:attrNameLst>
                                      </p:cBhvr>
                                      <p:to>
                                        <p:strVal val="visible"/>
                                      </p:to>
                                    </p:set>
                                    <p:anim calcmode="lin" valueType="num">
                                      <p:cBhvr>
                                        <p:cTn id="21" dur="2000" fill="hold"/>
                                        <p:tgtEl>
                                          <p:spTgt spid="2150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2" dur="2000" fill="hold"/>
                                        <p:tgtEl>
                                          <p:spTgt spid="21507"/>
                                        </p:tgtEl>
                                        <p:attrNameLst>
                                          <p:attrName>ppt_x</p:attrName>
                                        </p:attrNameLst>
                                      </p:cBhvr>
                                      <p:tavLst>
                                        <p:tav tm="0">
                                          <p:val>
                                            <p:fltVal val="-1"/>
                                          </p:val>
                                        </p:tav>
                                        <p:tav tm="50000">
                                          <p:val>
                                            <p:fltVal val="0.95"/>
                                          </p:val>
                                        </p:tav>
                                        <p:tav tm="100000">
                                          <p:val>
                                            <p:strVal val="#ppt_x"/>
                                          </p:val>
                                        </p:tav>
                                      </p:tavLst>
                                    </p:anim>
                                    <p:anim calcmode="lin" valueType="num">
                                      <p:cBhvr>
                                        <p:cTn id="23" dur="2000" fill="hold"/>
                                        <p:tgtEl>
                                          <p:spTgt spid="21507"/>
                                        </p:tgtEl>
                                        <p:attrNameLst>
                                          <p:attrName>ppt_y</p:attrName>
                                        </p:attrNameLst>
                                      </p:cBhvr>
                                      <p:tavLst>
                                        <p:tav tm="0">
                                          <p:val>
                                            <p:strVal val="#ppt_y"/>
                                          </p:val>
                                        </p:tav>
                                        <p:tav tm="100000">
                                          <p:val>
                                            <p:strVal val="#ppt_y"/>
                                          </p:val>
                                        </p:tav>
                                      </p:tavLst>
                                    </p:anim>
                                    <p:animEffect transition="in" filter="fade">
                                      <p:cBhvr>
                                        <p:cTn id="24" dur="2000"/>
                                        <p:tgtEl>
                                          <p:spTgt spid="215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2771775" y="260350"/>
            <a:ext cx="5915025" cy="5111750"/>
          </a:xfrm>
        </p:spPr>
        <p:txBody>
          <a:bodyPr/>
          <a:lstStyle/>
          <a:p>
            <a:pPr algn="ctr">
              <a:buFontTx/>
              <a:buNone/>
            </a:pPr>
            <a:r>
              <a:rPr lang="en-GB">
                <a:solidFill>
                  <a:schemeClr val="accent2"/>
                </a:solidFill>
                <a:latin typeface="Monotype Corsiva" pitchFamily="66" charset="0"/>
              </a:rPr>
              <a:t>Once upon a time, a long time ago, there lived a king named Minos. King Minos lived on a lovely island called Crete. King Minos had a powerful navy, a beautiful daughter, and a really big palace. Still, now and then, King Minos grew bored. Whenever King Minos was bored, he took his navy and attacked Athens, a town on the other side of the sea. </a:t>
            </a:r>
          </a:p>
        </p:txBody>
      </p:sp>
      <p:pic>
        <p:nvPicPr>
          <p:cNvPr id="3077" name="Picture 5" descr="MCPE07650_0000[1]"/>
          <p:cNvPicPr>
            <a:picLocks noChangeAspect="1" noChangeArrowheads="1"/>
          </p:cNvPicPr>
          <p:nvPr/>
        </p:nvPicPr>
        <p:blipFill>
          <a:blip r:embed="rId3" cstate="print"/>
          <a:srcRect/>
          <a:stretch>
            <a:fillRect/>
          </a:stretch>
        </p:blipFill>
        <p:spPr bwMode="auto">
          <a:xfrm>
            <a:off x="468313" y="1268413"/>
            <a:ext cx="2382837" cy="4392612"/>
          </a:xfrm>
          <a:prstGeom prst="rect">
            <a:avLst/>
          </a:prstGeom>
          <a:noFill/>
        </p:spPr>
      </p:pic>
      <p:pic>
        <p:nvPicPr>
          <p:cNvPr id="3079" name="Picture 7" descr="45032394"/>
          <p:cNvPicPr>
            <a:picLocks noChangeAspect="1" noChangeArrowheads="1"/>
          </p:cNvPicPr>
          <p:nvPr/>
        </p:nvPicPr>
        <p:blipFill>
          <a:blip r:embed="rId4" cstate="print"/>
          <a:srcRect/>
          <a:stretch>
            <a:fillRect/>
          </a:stretch>
        </p:blipFill>
        <p:spPr bwMode="auto">
          <a:xfrm>
            <a:off x="4356100" y="5229225"/>
            <a:ext cx="2914650" cy="1419225"/>
          </a:xfrm>
          <a:prstGeom prst="rect">
            <a:avLst/>
          </a:prstGeom>
          <a:noFill/>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079"/>
                                        </p:tgtEl>
                                        <p:attrNameLst>
                                          <p:attrName>style.visibility</p:attrName>
                                        </p:attrNameLst>
                                      </p:cBhvr>
                                      <p:to>
                                        <p:strVal val="visible"/>
                                      </p:to>
                                    </p:set>
                                    <p:animEffect transition="in" filter="circle(in)">
                                      <p:cBhvr>
                                        <p:cTn id="7" dur="2000"/>
                                        <p:tgtEl>
                                          <p:spTgt spid="3079"/>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075">
                                            <p:txEl>
                                              <p:pRg st="0" end="0"/>
                                            </p:txEl>
                                          </p:spTgt>
                                        </p:tgtEl>
                                        <p:attrNameLst>
                                          <p:attrName>style.visibility</p:attrName>
                                        </p:attrNameLst>
                                      </p:cBhvr>
                                      <p:to>
                                        <p:strVal val="visible"/>
                                      </p:to>
                                    </p:set>
                                    <p:animEffect transition="in" filter="checkerboard(across)">
                                      <p:cBhvr>
                                        <p:cTn id="12" dur="500"/>
                                        <p:tgtEl>
                                          <p:spTgt spid="307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xit" presetSubtype="4" fill="hold" nodeType="clickEffect">
                                  <p:stCondLst>
                                    <p:cond delay="0"/>
                                  </p:stCondLst>
                                  <p:childTnLst>
                                    <p:anim calcmode="lin" valueType="num">
                                      <p:cBhvr additive="base">
                                        <p:cTn id="16" dur="3000"/>
                                        <p:tgtEl>
                                          <p:spTgt spid="3077"/>
                                        </p:tgtEl>
                                        <p:attrNameLst>
                                          <p:attrName>ppt_x</p:attrName>
                                        </p:attrNameLst>
                                      </p:cBhvr>
                                      <p:tavLst>
                                        <p:tav tm="0">
                                          <p:val>
                                            <p:strVal val="ppt_x"/>
                                          </p:val>
                                        </p:tav>
                                        <p:tav tm="100000">
                                          <p:val>
                                            <p:strVal val="ppt_x"/>
                                          </p:val>
                                        </p:tav>
                                      </p:tavLst>
                                    </p:anim>
                                    <p:anim calcmode="lin" valueType="num">
                                      <p:cBhvr additive="base">
                                        <p:cTn id="17" dur="3000"/>
                                        <p:tgtEl>
                                          <p:spTgt spid="3077"/>
                                        </p:tgtEl>
                                        <p:attrNameLst>
                                          <p:attrName>ppt_y</p:attrName>
                                        </p:attrNameLst>
                                      </p:cBhvr>
                                      <p:tavLst>
                                        <p:tav tm="0">
                                          <p:val>
                                            <p:strVal val="ppt_y"/>
                                          </p:val>
                                        </p:tav>
                                        <p:tav tm="100000">
                                          <p:val>
                                            <p:strVal val="1+ppt_h/2"/>
                                          </p:val>
                                        </p:tav>
                                      </p:tavLst>
                                    </p:anim>
                                    <p:set>
                                      <p:cBhvr>
                                        <p:cTn id="18" dur="1" fill="hold">
                                          <p:stCondLst>
                                            <p:cond delay="2999"/>
                                          </p:stCondLst>
                                        </p:cTn>
                                        <p:tgtEl>
                                          <p:spTgt spid="307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p:txBody>
          <a:bodyPr/>
          <a:lstStyle/>
          <a:p>
            <a:pPr algn="ctr">
              <a:buFontTx/>
              <a:buNone/>
            </a:pPr>
            <a:r>
              <a:rPr lang="en-GB">
                <a:solidFill>
                  <a:schemeClr val="accent2"/>
                </a:solidFill>
                <a:latin typeface="Monotype Corsiva" pitchFamily="66" charset="0"/>
              </a:rPr>
              <a:t>The people of Athens grew tired of King Minos. All the people of Athens agreed that something had to be done. Athens tried to make friends with King Minos, but nothing seemed to work. In desperation, the king of Athens offered King Minos a deal. If Minos would leave Athens alone, Athens would send seven Athenian boys and seven Athenian girls to Crete every nine years to be eaten by the Minotaur. </a:t>
            </a:r>
          </a:p>
        </p:txBody>
      </p:sp>
      <p:pic>
        <p:nvPicPr>
          <p:cNvPr id="4100" name="Picture 4" descr="MCj03831400000[1]"/>
          <p:cNvPicPr>
            <a:picLocks noChangeAspect="1" noChangeArrowheads="1"/>
          </p:cNvPicPr>
          <p:nvPr/>
        </p:nvPicPr>
        <p:blipFill>
          <a:blip r:embed="rId3" cstate="print"/>
          <a:srcRect/>
          <a:stretch>
            <a:fillRect/>
          </a:stretch>
        </p:blipFill>
        <p:spPr bwMode="auto">
          <a:xfrm>
            <a:off x="6948488" y="0"/>
            <a:ext cx="1824037" cy="1565275"/>
          </a:xfrm>
          <a:prstGeom prst="rect">
            <a:avLst/>
          </a:prstGeom>
          <a:noFill/>
        </p:spPr>
      </p:pic>
      <p:pic>
        <p:nvPicPr>
          <p:cNvPr id="4101" name="Picture 5" descr="greece09s"/>
          <p:cNvPicPr>
            <a:picLocks noChangeAspect="1" noChangeArrowheads="1"/>
          </p:cNvPicPr>
          <p:nvPr/>
        </p:nvPicPr>
        <p:blipFill>
          <a:blip r:embed="rId4" cstate="print">
            <a:clrChange>
              <a:clrFrom>
                <a:srgbClr val="FEFEFC"/>
              </a:clrFrom>
              <a:clrTo>
                <a:srgbClr val="FEFEFC">
                  <a:alpha val="0"/>
                </a:srgbClr>
              </a:clrTo>
            </a:clrChange>
          </a:blip>
          <a:srcRect/>
          <a:stretch>
            <a:fillRect/>
          </a:stretch>
        </p:blipFill>
        <p:spPr bwMode="auto">
          <a:xfrm>
            <a:off x="1619250" y="0"/>
            <a:ext cx="3240088" cy="1752600"/>
          </a:xfrm>
          <a:prstGeom prst="rect">
            <a:avLst/>
          </a:prstGeom>
          <a:noFill/>
        </p:spPr>
      </p:pic>
      <p:grpSp>
        <p:nvGrpSpPr>
          <p:cNvPr id="4109" name="Group 13"/>
          <p:cNvGrpSpPr>
            <a:grpSpLocks/>
          </p:cNvGrpSpPr>
          <p:nvPr/>
        </p:nvGrpSpPr>
        <p:grpSpPr bwMode="auto">
          <a:xfrm>
            <a:off x="323850" y="5445125"/>
            <a:ext cx="3522663" cy="1208088"/>
            <a:chOff x="204" y="3430"/>
            <a:chExt cx="2219" cy="761"/>
          </a:xfrm>
        </p:grpSpPr>
        <p:pic>
          <p:nvPicPr>
            <p:cNvPr id="4102" name="Picture 6" descr="GREECE13"/>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521" y="3430"/>
              <a:ext cx="314" cy="670"/>
            </a:xfrm>
            <a:prstGeom prst="rect">
              <a:avLst/>
            </a:prstGeom>
            <a:noFill/>
          </p:spPr>
        </p:pic>
        <p:pic>
          <p:nvPicPr>
            <p:cNvPr id="4103" name="Picture 7" descr="GREECE13"/>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204" y="3430"/>
              <a:ext cx="314" cy="670"/>
            </a:xfrm>
            <a:prstGeom prst="rect">
              <a:avLst/>
            </a:prstGeom>
            <a:noFill/>
          </p:spPr>
        </p:pic>
        <p:pic>
          <p:nvPicPr>
            <p:cNvPr id="4104" name="Picture 8" descr="GREECE13"/>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1474" y="3475"/>
              <a:ext cx="314" cy="670"/>
            </a:xfrm>
            <a:prstGeom prst="rect">
              <a:avLst/>
            </a:prstGeom>
            <a:noFill/>
          </p:spPr>
        </p:pic>
        <p:pic>
          <p:nvPicPr>
            <p:cNvPr id="4105" name="Picture 9" descr="GREECE13"/>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793" y="3521"/>
              <a:ext cx="314" cy="670"/>
            </a:xfrm>
            <a:prstGeom prst="rect">
              <a:avLst/>
            </a:prstGeom>
            <a:noFill/>
          </p:spPr>
        </p:pic>
        <p:pic>
          <p:nvPicPr>
            <p:cNvPr id="4106" name="Picture 10" descr="GREECE13"/>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1111" y="3521"/>
              <a:ext cx="314" cy="670"/>
            </a:xfrm>
            <a:prstGeom prst="rect">
              <a:avLst/>
            </a:prstGeom>
            <a:noFill/>
          </p:spPr>
        </p:pic>
        <p:pic>
          <p:nvPicPr>
            <p:cNvPr id="4107" name="Picture 11" descr="GREECE13"/>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1791" y="3475"/>
              <a:ext cx="314" cy="670"/>
            </a:xfrm>
            <a:prstGeom prst="rect">
              <a:avLst/>
            </a:prstGeom>
            <a:noFill/>
          </p:spPr>
        </p:pic>
        <p:pic>
          <p:nvPicPr>
            <p:cNvPr id="4108" name="Picture 12" descr="GREECE13"/>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2109" y="3475"/>
              <a:ext cx="314" cy="670"/>
            </a:xfrm>
            <a:prstGeom prst="rect">
              <a:avLst/>
            </a:prstGeom>
            <a:noFill/>
          </p:spPr>
        </p:pic>
      </p:grpSp>
      <p:grpSp>
        <p:nvGrpSpPr>
          <p:cNvPr id="4117" name="Group 21"/>
          <p:cNvGrpSpPr>
            <a:grpSpLocks/>
          </p:cNvGrpSpPr>
          <p:nvPr/>
        </p:nvGrpSpPr>
        <p:grpSpPr bwMode="auto">
          <a:xfrm>
            <a:off x="5219700" y="5516563"/>
            <a:ext cx="3924300" cy="1106487"/>
            <a:chOff x="3288" y="3475"/>
            <a:chExt cx="2472" cy="697"/>
          </a:xfrm>
        </p:grpSpPr>
        <p:pic>
          <p:nvPicPr>
            <p:cNvPr id="4110" name="Picture 14" descr="puzzled"/>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5338" y="3475"/>
              <a:ext cx="422" cy="697"/>
            </a:xfrm>
            <a:prstGeom prst="rect">
              <a:avLst/>
            </a:prstGeom>
            <a:noFill/>
          </p:spPr>
        </p:pic>
        <p:pic>
          <p:nvPicPr>
            <p:cNvPr id="4111" name="Picture 15" descr="puzzled"/>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4967" y="3475"/>
              <a:ext cx="422" cy="697"/>
            </a:xfrm>
            <a:prstGeom prst="rect">
              <a:avLst/>
            </a:prstGeom>
            <a:noFill/>
          </p:spPr>
        </p:pic>
        <p:pic>
          <p:nvPicPr>
            <p:cNvPr id="4112" name="Picture 16" descr="puzzled"/>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3288" y="3475"/>
              <a:ext cx="422" cy="697"/>
            </a:xfrm>
            <a:prstGeom prst="rect">
              <a:avLst/>
            </a:prstGeom>
            <a:noFill/>
          </p:spPr>
        </p:pic>
        <p:pic>
          <p:nvPicPr>
            <p:cNvPr id="4113" name="Picture 17" descr="puzzled"/>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3606" y="3475"/>
              <a:ext cx="422" cy="697"/>
            </a:xfrm>
            <a:prstGeom prst="rect">
              <a:avLst/>
            </a:prstGeom>
            <a:noFill/>
          </p:spPr>
        </p:pic>
        <p:pic>
          <p:nvPicPr>
            <p:cNvPr id="4114" name="Picture 18" descr="puzzled"/>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3923" y="3475"/>
              <a:ext cx="422" cy="697"/>
            </a:xfrm>
            <a:prstGeom prst="rect">
              <a:avLst/>
            </a:prstGeom>
            <a:noFill/>
          </p:spPr>
        </p:pic>
        <p:pic>
          <p:nvPicPr>
            <p:cNvPr id="4115" name="Picture 19" descr="puzzled"/>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4286" y="3475"/>
              <a:ext cx="422" cy="697"/>
            </a:xfrm>
            <a:prstGeom prst="rect">
              <a:avLst/>
            </a:prstGeom>
            <a:noFill/>
          </p:spPr>
        </p:pic>
        <p:pic>
          <p:nvPicPr>
            <p:cNvPr id="4116" name="Picture 20" descr="puzzled"/>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4649" y="3475"/>
              <a:ext cx="422" cy="697"/>
            </a:xfrm>
            <a:prstGeom prst="rect">
              <a:avLst/>
            </a:prstGeom>
            <a:noFill/>
          </p:spPr>
        </p:pic>
      </p:gr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diamond(in)">
                                      <p:cBhvr>
                                        <p:cTn id="7" dur="2000"/>
                                        <p:tgtEl>
                                          <p:spTgt spid="40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nodeType="clickEffect">
                                  <p:stCondLst>
                                    <p:cond delay="0"/>
                                  </p:stCondLst>
                                  <p:childTnLst>
                                    <p:set>
                                      <p:cBhvr>
                                        <p:cTn id="11" dur="1" fill="hold">
                                          <p:stCondLst>
                                            <p:cond delay="0"/>
                                          </p:stCondLst>
                                        </p:cTn>
                                        <p:tgtEl>
                                          <p:spTgt spid="4117"/>
                                        </p:tgtEl>
                                        <p:attrNameLst>
                                          <p:attrName>style.visibility</p:attrName>
                                        </p:attrNameLst>
                                      </p:cBhvr>
                                      <p:to>
                                        <p:strVal val="visible"/>
                                      </p:to>
                                    </p:set>
                                    <p:anim calcmode="lin" valueType="num">
                                      <p:cBhvr>
                                        <p:cTn id="12" dur="1000" fill="hold"/>
                                        <p:tgtEl>
                                          <p:spTgt spid="4117"/>
                                        </p:tgtEl>
                                        <p:attrNameLst>
                                          <p:attrName>ppt_w</p:attrName>
                                        </p:attrNameLst>
                                      </p:cBhvr>
                                      <p:tavLst>
                                        <p:tav tm="0">
                                          <p:val>
                                            <p:strVal val="#ppt_w*0.70"/>
                                          </p:val>
                                        </p:tav>
                                        <p:tav tm="100000">
                                          <p:val>
                                            <p:strVal val="#ppt_w"/>
                                          </p:val>
                                        </p:tav>
                                      </p:tavLst>
                                    </p:anim>
                                    <p:anim calcmode="lin" valueType="num">
                                      <p:cBhvr>
                                        <p:cTn id="13" dur="1000" fill="hold"/>
                                        <p:tgtEl>
                                          <p:spTgt spid="4117"/>
                                        </p:tgtEl>
                                        <p:attrNameLst>
                                          <p:attrName>ppt_h</p:attrName>
                                        </p:attrNameLst>
                                      </p:cBhvr>
                                      <p:tavLst>
                                        <p:tav tm="0">
                                          <p:val>
                                            <p:strVal val="#ppt_h"/>
                                          </p:val>
                                        </p:tav>
                                        <p:tav tm="100000">
                                          <p:val>
                                            <p:strVal val="#ppt_h"/>
                                          </p:val>
                                        </p:tav>
                                      </p:tavLst>
                                    </p:anim>
                                    <p:animEffect transition="in" filter="fade">
                                      <p:cBhvr>
                                        <p:cTn id="14" dur="1000"/>
                                        <p:tgtEl>
                                          <p:spTgt spid="4117"/>
                                        </p:tgtEl>
                                      </p:cBhvr>
                                    </p:animEffect>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nodeType="clickEffect">
                                  <p:stCondLst>
                                    <p:cond delay="0"/>
                                  </p:stCondLst>
                                  <p:childTnLst>
                                    <p:set>
                                      <p:cBhvr>
                                        <p:cTn id="18" dur="1" fill="hold">
                                          <p:stCondLst>
                                            <p:cond delay="0"/>
                                          </p:stCondLst>
                                        </p:cTn>
                                        <p:tgtEl>
                                          <p:spTgt spid="4109"/>
                                        </p:tgtEl>
                                        <p:attrNameLst>
                                          <p:attrName>style.visibility</p:attrName>
                                        </p:attrNameLst>
                                      </p:cBhvr>
                                      <p:to>
                                        <p:strVal val="visible"/>
                                      </p:to>
                                    </p:set>
                                    <p:anim calcmode="lin" valueType="num">
                                      <p:cBhvr>
                                        <p:cTn id="19" dur="1000" fill="hold"/>
                                        <p:tgtEl>
                                          <p:spTgt spid="4109"/>
                                        </p:tgtEl>
                                        <p:attrNameLst>
                                          <p:attrName>ppt_w</p:attrName>
                                        </p:attrNameLst>
                                      </p:cBhvr>
                                      <p:tavLst>
                                        <p:tav tm="0">
                                          <p:val>
                                            <p:strVal val="#ppt_w*0.70"/>
                                          </p:val>
                                        </p:tav>
                                        <p:tav tm="100000">
                                          <p:val>
                                            <p:strVal val="#ppt_w"/>
                                          </p:val>
                                        </p:tav>
                                      </p:tavLst>
                                    </p:anim>
                                    <p:anim calcmode="lin" valueType="num">
                                      <p:cBhvr>
                                        <p:cTn id="20" dur="1000" fill="hold"/>
                                        <p:tgtEl>
                                          <p:spTgt spid="4109"/>
                                        </p:tgtEl>
                                        <p:attrNameLst>
                                          <p:attrName>ppt_h</p:attrName>
                                        </p:attrNameLst>
                                      </p:cBhvr>
                                      <p:tavLst>
                                        <p:tav tm="0">
                                          <p:val>
                                            <p:strVal val="#ppt_h"/>
                                          </p:val>
                                        </p:tav>
                                        <p:tav tm="100000">
                                          <p:val>
                                            <p:strVal val="#ppt_h"/>
                                          </p:val>
                                        </p:tav>
                                      </p:tavLst>
                                    </p:anim>
                                    <p:animEffect transition="in" filter="fade">
                                      <p:cBhvr>
                                        <p:cTn id="21" dur="1000"/>
                                        <p:tgtEl>
                                          <p:spTgt spid="4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p:txBody>
          <a:bodyPr/>
          <a:lstStyle/>
          <a:p>
            <a:pPr algn="ctr">
              <a:buFontTx/>
              <a:buNone/>
            </a:pPr>
            <a:r>
              <a:rPr lang="en-GB">
                <a:solidFill>
                  <a:schemeClr val="accent2"/>
                </a:solidFill>
                <a:latin typeface="Monotype Corsiva" pitchFamily="66" charset="0"/>
              </a:rPr>
              <a:t>The Minotaur was a horrible monster that lived in the center of a huge maze on the island of Crete. King Minos loved that old monster. He did like to give his monster a treat to eat now and then. King Minos knew his people would prefer he fed his monster Athenian children as a treat rather than the children of Crete. So King Minos took the deal. </a:t>
            </a:r>
          </a:p>
        </p:txBody>
      </p:sp>
      <p:pic>
        <p:nvPicPr>
          <p:cNvPr id="5124" name="Picture 4" descr="min02"/>
          <p:cNvPicPr>
            <a:picLocks noChangeAspect="1" noChangeArrowheads="1"/>
          </p:cNvPicPr>
          <p:nvPr/>
        </p:nvPicPr>
        <p:blipFill>
          <a:blip r:embed="rId4" cstate="print"/>
          <a:srcRect/>
          <a:stretch>
            <a:fillRect/>
          </a:stretch>
        </p:blipFill>
        <p:spPr bwMode="auto">
          <a:xfrm>
            <a:off x="323850" y="260350"/>
            <a:ext cx="1860550" cy="1352550"/>
          </a:xfrm>
          <a:prstGeom prst="rect">
            <a:avLst/>
          </a:prstGeom>
          <a:noFill/>
        </p:spPr>
      </p:pic>
      <p:pic>
        <p:nvPicPr>
          <p:cNvPr id="5125" name="Picture 5" descr="min03"/>
          <p:cNvPicPr>
            <a:picLocks noChangeAspect="1" noChangeArrowheads="1"/>
          </p:cNvPicPr>
          <p:nvPr/>
        </p:nvPicPr>
        <p:blipFill>
          <a:blip r:embed="rId5" cstate="print"/>
          <a:srcRect/>
          <a:stretch>
            <a:fillRect/>
          </a:stretch>
        </p:blipFill>
        <p:spPr bwMode="auto">
          <a:xfrm>
            <a:off x="6516688" y="5013325"/>
            <a:ext cx="2303462" cy="1673225"/>
          </a:xfrm>
          <a:prstGeom prst="rect">
            <a:avLst/>
          </a:prstGeom>
          <a:noFill/>
        </p:spPr>
      </p:pic>
      <p:pic>
        <p:nvPicPr>
          <p:cNvPr id="5126" name="Picture 6">
            <a:hlinkClick r:id="" action="ppaction://media"/>
          </p:cNvPr>
          <p:cNvPicPr>
            <a:picLocks noRot="1" noChangeAspect="1" noChangeArrowheads="1"/>
          </p:cNvPicPr>
          <p:nvPr>
            <a:wavAudioFile r:embed="rId2" name="MSj03881680000[1].wav"/>
          </p:nvPr>
        </p:nvPicPr>
        <p:blipFill>
          <a:blip r:embed="rId6" cstate="print"/>
          <a:srcRect/>
          <a:stretch>
            <a:fillRect/>
          </a:stretch>
        </p:blipFill>
        <p:spPr bwMode="auto">
          <a:xfrm>
            <a:off x="2339975" y="765175"/>
            <a:ext cx="304800" cy="304800"/>
          </a:xfrm>
          <a:prstGeom prst="rect">
            <a:avLst/>
          </a:prstGeom>
          <a:noFill/>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Effect transition="in" filter="checkerboard(across)">
                                      <p:cBhvr>
                                        <p:cTn id="7" dur="500"/>
                                        <p:tgtEl>
                                          <p:spTgt spid="51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8" restart="whenNotActive" fill="hold" evtFilter="cancelBubble" nodeType="interactiveSeq">
                <p:stCondLst>
                  <p:cond evt="onClick" delay="0">
                    <p:tgtEl>
                      <p:spTgt spid="5126"/>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4067" fill="hold"/>
                                        <p:tgtEl>
                                          <p:spTgt spid="5126"/>
                                        </p:tgtEl>
                                      </p:cBhvr>
                                    </p:cmd>
                                  </p:childTnLst>
                                </p:cTn>
                              </p:par>
                            </p:childTnLst>
                          </p:cTn>
                        </p:par>
                      </p:childTnLst>
                    </p:cTn>
                  </p:par>
                </p:childTnLst>
              </p:cTn>
              <p:nextCondLst>
                <p:cond evt="onClick" delay="0">
                  <p:tgtEl>
                    <p:spTgt spid="5126"/>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5126"/>
                </p:tgtEl>
              </p:cMediaNode>
            </p:audio>
          </p:childTnLst>
        </p:cTn>
      </p:par>
    </p:tnLst>
    <p:bldLst>
      <p:bldP spid="512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idx="1"/>
          </p:nvPr>
        </p:nvSpPr>
        <p:spPr>
          <a:xfrm>
            <a:off x="539750" y="2060575"/>
            <a:ext cx="8229600" cy="4525963"/>
          </a:xfrm>
        </p:spPr>
        <p:txBody>
          <a:bodyPr/>
          <a:lstStyle/>
          <a:p>
            <a:pPr algn="ctr">
              <a:buFontTx/>
              <a:buNone/>
            </a:pPr>
            <a:r>
              <a:rPr lang="en-GB">
                <a:solidFill>
                  <a:schemeClr val="accent2"/>
                </a:solidFill>
                <a:latin typeface="Monotype Corsiva" pitchFamily="66" charset="0"/>
              </a:rPr>
              <a:t>It was just about time for Athens to send seven boys and seven girls to Crete to be eaten by the Minotaur. Everyone in Athens was crying. Prince Theseus of Athens was very young. Still, he knew it was wrong to send small children to be eaten by a monster just to avoid a battle with King Minos. Prince Theseus told his father (the king) that he was going to Crete as the seventh son of Athens. He was going to kill the Minotaur and end this terror. </a:t>
            </a:r>
          </a:p>
        </p:txBody>
      </p:sp>
      <p:pic>
        <p:nvPicPr>
          <p:cNvPr id="6149" name="Picture 5" descr="med17"/>
          <p:cNvPicPr>
            <a:picLocks noChangeAspect="1" noChangeArrowheads="1"/>
          </p:cNvPicPr>
          <p:nvPr/>
        </p:nvPicPr>
        <p:blipFill>
          <a:blip r:embed="rId3" cstate="print"/>
          <a:srcRect/>
          <a:stretch>
            <a:fillRect/>
          </a:stretch>
        </p:blipFill>
        <p:spPr bwMode="auto">
          <a:xfrm>
            <a:off x="3348038" y="188913"/>
            <a:ext cx="2508250" cy="1822450"/>
          </a:xfrm>
          <a:prstGeom prst="rect">
            <a:avLst/>
          </a:prstGeom>
          <a:noFill/>
        </p:spPr>
      </p:pic>
      <p:pic>
        <p:nvPicPr>
          <p:cNvPr id="6150" name="Picture 6" descr="GREECE1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rot="-1258716">
            <a:off x="827088" y="0"/>
            <a:ext cx="1038225" cy="2214563"/>
          </a:xfrm>
          <a:prstGeom prst="rect">
            <a:avLst/>
          </a:prstGeom>
          <a:noFill/>
        </p:spPr>
      </p:pic>
      <p:pic>
        <p:nvPicPr>
          <p:cNvPr id="6151" name="Picture 7" descr="puzzled"/>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rot="1082507">
            <a:off x="7164388" y="333375"/>
            <a:ext cx="974725" cy="1609725"/>
          </a:xfrm>
          <a:prstGeom prst="rect">
            <a:avLst/>
          </a:prstGeom>
          <a:noFill/>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149"/>
                                        </p:tgtEl>
                                        <p:attrNameLst>
                                          <p:attrName>style.visibility</p:attrName>
                                        </p:attrNameLst>
                                      </p:cBhvr>
                                      <p:to>
                                        <p:strVal val="visible"/>
                                      </p:to>
                                    </p:set>
                                    <p:animEffect transition="in" filter="dissolve">
                                      <p:cBhvr>
                                        <p:cTn id="7" dur="500"/>
                                        <p:tgtEl>
                                          <p:spTgt spid="6149"/>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nodeType="clickEffect">
                                  <p:stCondLst>
                                    <p:cond delay="0"/>
                                  </p:stCondLst>
                                  <p:childTnLst>
                                    <p:set>
                                      <p:cBhvr>
                                        <p:cTn id="11" dur="1" fill="hold">
                                          <p:stCondLst>
                                            <p:cond delay="0"/>
                                          </p:stCondLst>
                                        </p:cTn>
                                        <p:tgtEl>
                                          <p:spTgt spid="6147">
                                            <p:txEl>
                                              <p:pRg st="0" end="0"/>
                                            </p:txEl>
                                          </p:spTgt>
                                        </p:tgtEl>
                                        <p:attrNameLst>
                                          <p:attrName>style.visibility</p:attrName>
                                        </p:attrNameLst>
                                      </p:cBhvr>
                                      <p:to>
                                        <p:strVal val="visible"/>
                                      </p:to>
                                    </p:set>
                                    <p:anim calcmode="lin" valueType="num">
                                      <p:cBhvr>
                                        <p:cTn id="12" dur="500" fill="hold"/>
                                        <p:tgtEl>
                                          <p:spTgt spid="6147">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6147">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32" presetClass="emph" presetSubtype="0" fill="hold" nodeType="clickEffect">
                                  <p:stCondLst>
                                    <p:cond delay="0"/>
                                  </p:stCondLst>
                                  <p:childTnLst>
                                    <p:animClr clrSpc="rgb" dir="cw">
                                      <p:cBhvr override="childStyle">
                                        <p:cTn id="17" dur="100" fill="hold"/>
                                        <p:tgtEl>
                                          <p:spTgt spid="6151"/>
                                        </p:tgtEl>
                                        <p:attrNameLst>
                                          <p:attrName>style.color</p:attrName>
                                        </p:attrNameLst>
                                      </p:cBhvr>
                                      <p:to>
                                        <a:schemeClr val="accent2"/>
                                      </p:to>
                                    </p:animClr>
                                    <p:animClr clrSpc="rgb" dir="cw">
                                      <p:cBhvr>
                                        <p:cTn id="18" dur="100" fill="hold"/>
                                        <p:tgtEl>
                                          <p:spTgt spid="6151"/>
                                        </p:tgtEl>
                                        <p:attrNameLst>
                                          <p:attrName>fillcolor</p:attrName>
                                        </p:attrNameLst>
                                      </p:cBhvr>
                                      <p:to>
                                        <a:schemeClr val="accent2"/>
                                      </p:to>
                                    </p:animClr>
                                    <p:set>
                                      <p:cBhvr>
                                        <p:cTn id="19" dur="100" fill="hold"/>
                                        <p:tgtEl>
                                          <p:spTgt spid="6151"/>
                                        </p:tgtEl>
                                        <p:attrNameLst>
                                          <p:attrName>fill.type</p:attrName>
                                        </p:attrNameLst>
                                      </p:cBhvr>
                                      <p:to>
                                        <p:strVal val="solid"/>
                                      </p:to>
                                    </p:set>
                                    <p:set>
                                      <p:cBhvr>
                                        <p:cTn id="20" dur="100" fill="hold"/>
                                        <p:tgtEl>
                                          <p:spTgt spid="6151"/>
                                        </p:tgtEl>
                                        <p:attrNameLst>
                                          <p:attrName>fill.on</p:attrName>
                                        </p:attrNameLst>
                                      </p:cBhvr>
                                      <p:to>
                                        <p:strVal val="true"/>
                                      </p:to>
                                    </p:set>
                                    <p:animRot by="120000">
                                      <p:cBhvr>
                                        <p:cTn id="21" dur="100" fill="hold">
                                          <p:stCondLst>
                                            <p:cond delay="0"/>
                                          </p:stCondLst>
                                        </p:cTn>
                                        <p:tgtEl>
                                          <p:spTgt spid="6151"/>
                                        </p:tgtEl>
                                        <p:attrNameLst>
                                          <p:attrName>r</p:attrName>
                                        </p:attrNameLst>
                                      </p:cBhvr>
                                    </p:animRot>
                                    <p:animRot by="-240000">
                                      <p:cBhvr>
                                        <p:cTn id="22" dur="200" fill="hold">
                                          <p:stCondLst>
                                            <p:cond delay="200"/>
                                          </p:stCondLst>
                                        </p:cTn>
                                        <p:tgtEl>
                                          <p:spTgt spid="6151"/>
                                        </p:tgtEl>
                                        <p:attrNameLst>
                                          <p:attrName>r</p:attrName>
                                        </p:attrNameLst>
                                      </p:cBhvr>
                                    </p:animRot>
                                    <p:animRot by="240000">
                                      <p:cBhvr>
                                        <p:cTn id="23" dur="200" fill="hold">
                                          <p:stCondLst>
                                            <p:cond delay="400"/>
                                          </p:stCondLst>
                                        </p:cTn>
                                        <p:tgtEl>
                                          <p:spTgt spid="6151"/>
                                        </p:tgtEl>
                                        <p:attrNameLst>
                                          <p:attrName>r</p:attrName>
                                        </p:attrNameLst>
                                      </p:cBhvr>
                                    </p:animRot>
                                    <p:animRot by="-240000">
                                      <p:cBhvr>
                                        <p:cTn id="24" dur="200" fill="hold">
                                          <p:stCondLst>
                                            <p:cond delay="600"/>
                                          </p:stCondLst>
                                        </p:cTn>
                                        <p:tgtEl>
                                          <p:spTgt spid="6151"/>
                                        </p:tgtEl>
                                        <p:attrNameLst>
                                          <p:attrName>r</p:attrName>
                                        </p:attrNameLst>
                                      </p:cBhvr>
                                    </p:animRot>
                                    <p:animRot by="120000">
                                      <p:cBhvr>
                                        <p:cTn id="25" dur="200" fill="hold">
                                          <p:stCondLst>
                                            <p:cond delay="800"/>
                                          </p:stCondLst>
                                        </p:cTn>
                                        <p:tgtEl>
                                          <p:spTgt spid="6151"/>
                                        </p:tgtEl>
                                        <p:attrNameLst>
                                          <p:attrName>r</p:attrName>
                                        </p:attrNameLst>
                                      </p:cBhvr>
                                    </p:animRot>
                                  </p:childTnLst>
                                </p:cTn>
                              </p:par>
                            </p:childTnLst>
                          </p:cTn>
                        </p:par>
                      </p:childTnLst>
                    </p:cTn>
                  </p:par>
                  <p:par>
                    <p:cTn id="26" fill="hold">
                      <p:stCondLst>
                        <p:cond delay="indefinite"/>
                      </p:stCondLst>
                      <p:childTnLst>
                        <p:par>
                          <p:cTn id="27" fill="hold">
                            <p:stCondLst>
                              <p:cond delay="0"/>
                            </p:stCondLst>
                            <p:childTnLst>
                              <p:par>
                                <p:cTn id="28" presetID="32" presetClass="emph" presetSubtype="0" fill="hold" nodeType="clickEffect">
                                  <p:stCondLst>
                                    <p:cond delay="0"/>
                                  </p:stCondLst>
                                  <p:childTnLst>
                                    <p:animClr clrSpc="rgb" dir="cw">
                                      <p:cBhvr override="childStyle">
                                        <p:cTn id="29" dur="100" fill="hold"/>
                                        <p:tgtEl>
                                          <p:spTgt spid="6150"/>
                                        </p:tgtEl>
                                        <p:attrNameLst>
                                          <p:attrName>style.color</p:attrName>
                                        </p:attrNameLst>
                                      </p:cBhvr>
                                      <p:to>
                                        <a:schemeClr val="accent2"/>
                                      </p:to>
                                    </p:animClr>
                                    <p:animClr clrSpc="rgb" dir="cw">
                                      <p:cBhvr>
                                        <p:cTn id="30" dur="100" fill="hold"/>
                                        <p:tgtEl>
                                          <p:spTgt spid="6150"/>
                                        </p:tgtEl>
                                        <p:attrNameLst>
                                          <p:attrName>fillcolor</p:attrName>
                                        </p:attrNameLst>
                                      </p:cBhvr>
                                      <p:to>
                                        <a:schemeClr val="accent2"/>
                                      </p:to>
                                    </p:animClr>
                                    <p:set>
                                      <p:cBhvr>
                                        <p:cTn id="31" dur="100" fill="hold"/>
                                        <p:tgtEl>
                                          <p:spTgt spid="6150"/>
                                        </p:tgtEl>
                                        <p:attrNameLst>
                                          <p:attrName>fill.type</p:attrName>
                                        </p:attrNameLst>
                                      </p:cBhvr>
                                      <p:to>
                                        <p:strVal val="solid"/>
                                      </p:to>
                                    </p:set>
                                    <p:set>
                                      <p:cBhvr>
                                        <p:cTn id="32" dur="100" fill="hold"/>
                                        <p:tgtEl>
                                          <p:spTgt spid="6150"/>
                                        </p:tgtEl>
                                        <p:attrNameLst>
                                          <p:attrName>fill.on</p:attrName>
                                        </p:attrNameLst>
                                      </p:cBhvr>
                                      <p:to>
                                        <p:strVal val="true"/>
                                      </p:to>
                                    </p:set>
                                    <p:animRot by="120000">
                                      <p:cBhvr>
                                        <p:cTn id="33" dur="100" fill="hold">
                                          <p:stCondLst>
                                            <p:cond delay="0"/>
                                          </p:stCondLst>
                                        </p:cTn>
                                        <p:tgtEl>
                                          <p:spTgt spid="6150"/>
                                        </p:tgtEl>
                                        <p:attrNameLst>
                                          <p:attrName>r</p:attrName>
                                        </p:attrNameLst>
                                      </p:cBhvr>
                                    </p:animRot>
                                    <p:animRot by="-240000">
                                      <p:cBhvr>
                                        <p:cTn id="34" dur="200" fill="hold">
                                          <p:stCondLst>
                                            <p:cond delay="200"/>
                                          </p:stCondLst>
                                        </p:cTn>
                                        <p:tgtEl>
                                          <p:spTgt spid="6150"/>
                                        </p:tgtEl>
                                        <p:attrNameLst>
                                          <p:attrName>r</p:attrName>
                                        </p:attrNameLst>
                                      </p:cBhvr>
                                    </p:animRot>
                                    <p:animRot by="240000">
                                      <p:cBhvr>
                                        <p:cTn id="35" dur="200" fill="hold">
                                          <p:stCondLst>
                                            <p:cond delay="400"/>
                                          </p:stCondLst>
                                        </p:cTn>
                                        <p:tgtEl>
                                          <p:spTgt spid="6150"/>
                                        </p:tgtEl>
                                        <p:attrNameLst>
                                          <p:attrName>r</p:attrName>
                                        </p:attrNameLst>
                                      </p:cBhvr>
                                    </p:animRot>
                                    <p:animRot by="-240000">
                                      <p:cBhvr>
                                        <p:cTn id="36" dur="200" fill="hold">
                                          <p:stCondLst>
                                            <p:cond delay="600"/>
                                          </p:stCondLst>
                                        </p:cTn>
                                        <p:tgtEl>
                                          <p:spTgt spid="6150"/>
                                        </p:tgtEl>
                                        <p:attrNameLst>
                                          <p:attrName>r</p:attrName>
                                        </p:attrNameLst>
                                      </p:cBhvr>
                                    </p:animRot>
                                    <p:animRot by="120000">
                                      <p:cBhvr>
                                        <p:cTn id="37" dur="200" fill="hold">
                                          <p:stCondLst>
                                            <p:cond delay="800"/>
                                          </p:stCondLst>
                                        </p:cTn>
                                        <p:tgtEl>
                                          <p:spTgt spid="615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4" name="Picture 4" descr="aeg01"/>
          <p:cNvPicPr>
            <a:picLocks noChangeAspect="1" noChangeArrowheads="1"/>
          </p:cNvPicPr>
          <p:nvPr/>
        </p:nvPicPr>
        <p:blipFill>
          <a:blip r:embed="rId3" cstate="print"/>
          <a:srcRect/>
          <a:stretch>
            <a:fillRect/>
          </a:stretch>
        </p:blipFill>
        <p:spPr bwMode="auto">
          <a:xfrm>
            <a:off x="6156325" y="908050"/>
            <a:ext cx="2700338" cy="1962150"/>
          </a:xfrm>
          <a:prstGeom prst="rect">
            <a:avLst/>
          </a:prstGeom>
          <a:noFill/>
        </p:spPr>
      </p:pic>
      <p:pic>
        <p:nvPicPr>
          <p:cNvPr id="15365" name="Picture 5" descr="le03"/>
          <p:cNvPicPr>
            <a:picLocks noChangeAspect="1" noChangeArrowheads="1"/>
          </p:cNvPicPr>
          <p:nvPr/>
        </p:nvPicPr>
        <p:blipFill>
          <a:blip r:embed="rId4" cstate="print"/>
          <a:srcRect/>
          <a:stretch>
            <a:fillRect/>
          </a:stretch>
        </p:blipFill>
        <p:spPr bwMode="auto">
          <a:xfrm>
            <a:off x="179388" y="4581525"/>
            <a:ext cx="2857500" cy="2076450"/>
          </a:xfrm>
          <a:prstGeom prst="rect">
            <a:avLst/>
          </a:prstGeom>
          <a:noFill/>
        </p:spPr>
      </p:pic>
      <p:sp>
        <p:nvSpPr>
          <p:cNvPr id="15366" name="AutoShape 6"/>
          <p:cNvSpPr>
            <a:spLocks noChangeArrowheads="1"/>
          </p:cNvSpPr>
          <p:nvPr/>
        </p:nvSpPr>
        <p:spPr bwMode="auto">
          <a:xfrm>
            <a:off x="1835150" y="3141663"/>
            <a:ext cx="6985000" cy="1439862"/>
          </a:xfrm>
          <a:prstGeom prst="wedgeEllipseCallout">
            <a:avLst>
              <a:gd name="adj1" fmla="val -43750"/>
              <a:gd name="adj2" fmla="val 93991"/>
            </a:avLst>
          </a:prstGeom>
          <a:noFill/>
          <a:ln w="25400">
            <a:solidFill>
              <a:schemeClr val="accent2"/>
            </a:solidFill>
            <a:miter lim="800000"/>
            <a:headEnd/>
            <a:tailEnd/>
          </a:ln>
          <a:effectLst/>
        </p:spPr>
        <p:txBody>
          <a:bodyPr/>
          <a:lstStyle/>
          <a:p>
            <a:pPr algn="ctr"/>
            <a:r>
              <a:rPr lang="en-GB" sz="2800" b="1">
                <a:solidFill>
                  <a:schemeClr val="accent2"/>
                </a:solidFill>
              </a:rPr>
              <a:t>I'll find a way, The gods will help me.</a:t>
            </a:r>
          </a:p>
        </p:txBody>
      </p:sp>
      <p:sp>
        <p:nvSpPr>
          <p:cNvPr id="15367" name="AutoShape 7"/>
          <p:cNvSpPr>
            <a:spLocks noChangeArrowheads="1"/>
          </p:cNvSpPr>
          <p:nvPr/>
        </p:nvSpPr>
        <p:spPr bwMode="auto">
          <a:xfrm>
            <a:off x="250825" y="620713"/>
            <a:ext cx="5940425" cy="2232025"/>
          </a:xfrm>
          <a:prstGeom prst="wedgeEllipseCallout">
            <a:avLst>
              <a:gd name="adj1" fmla="val 58977"/>
              <a:gd name="adj2" fmla="val 12375"/>
            </a:avLst>
          </a:prstGeom>
          <a:noFill/>
          <a:ln w="25400">
            <a:solidFill>
              <a:schemeClr val="accent2"/>
            </a:solidFill>
            <a:miter lim="800000"/>
            <a:headEnd/>
            <a:tailEnd/>
          </a:ln>
          <a:effectLst/>
        </p:spPr>
        <p:txBody>
          <a:bodyPr/>
          <a:lstStyle/>
          <a:p>
            <a:pPr algn="ctr"/>
            <a:r>
              <a:rPr lang="en-GB" sz="2400" b="1">
                <a:solidFill>
                  <a:schemeClr val="accent2"/>
                </a:solidFill>
              </a:rPr>
              <a:t>The Minotaur is a terrible monster! What makes you think you can kill it?</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5364"/>
                                        </p:tgtEl>
                                        <p:attrNameLst>
                                          <p:attrName>style.visibility</p:attrName>
                                        </p:attrNameLst>
                                      </p:cBhvr>
                                      <p:to>
                                        <p:strVal val="visible"/>
                                      </p:to>
                                    </p:set>
                                    <p:animEffect transition="in" filter="checkerboard(across)">
                                      <p:cBhvr>
                                        <p:cTn id="7" dur="500"/>
                                        <p:tgtEl>
                                          <p:spTgt spid="15364"/>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grpId="0" nodeType="clickEffect">
                                  <p:stCondLst>
                                    <p:cond delay="0"/>
                                  </p:stCondLst>
                                  <p:childTnLst>
                                    <p:set>
                                      <p:cBhvr>
                                        <p:cTn id="11" dur="1" fill="hold">
                                          <p:stCondLst>
                                            <p:cond delay="0"/>
                                          </p:stCondLst>
                                        </p:cTn>
                                        <p:tgtEl>
                                          <p:spTgt spid="15367"/>
                                        </p:tgtEl>
                                        <p:attrNameLst>
                                          <p:attrName>style.visibility</p:attrName>
                                        </p:attrNameLst>
                                      </p:cBhvr>
                                      <p:to>
                                        <p:strVal val="visible"/>
                                      </p:to>
                                    </p:set>
                                    <p:anim calcmode="lin" valueType="num">
                                      <p:cBhvr>
                                        <p:cTn id="12" dur="500" fill="hold"/>
                                        <p:tgtEl>
                                          <p:spTgt spid="15367"/>
                                        </p:tgtEl>
                                        <p:attrNameLst>
                                          <p:attrName>ppt_w</p:attrName>
                                        </p:attrNameLst>
                                      </p:cBhvr>
                                      <p:tavLst>
                                        <p:tav tm="0">
                                          <p:val>
                                            <p:fltVal val="0"/>
                                          </p:val>
                                        </p:tav>
                                        <p:tav tm="100000">
                                          <p:val>
                                            <p:strVal val="#ppt_w"/>
                                          </p:val>
                                        </p:tav>
                                      </p:tavLst>
                                    </p:anim>
                                    <p:anim calcmode="lin" valueType="num">
                                      <p:cBhvr>
                                        <p:cTn id="13" dur="500" fill="hold"/>
                                        <p:tgtEl>
                                          <p:spTgt spid="15367"/>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15365"/>
                                        </p:tgtEl>
                                        <p:attrNameLst>
                                          <p:attrName>style.visibility</p:attrName>
                                        </p:attrNameLst>
                                      </p:cBhvr>
                                      <p:to>
                                        <p:strVal val="visible"/>
                                      </p:to>
                                    </p:set>
                                    <p:animEffect transition="in" filter="dissolve">
                                      <p:cBhvr>
                                        <p:cTn id="18" dur="500"/>
                                        <p:tgtEl>
                                          <p:spTgt spid="15365"/>
                                        </p:tgtEl>
                                      </p:cBhvr>
                                    </p:animEffect>
                                  </p:childTnLst>
                                </p:cTn>
                              </p:par>
                            </p:childTnLst>
                          </p:cTn>
                        </p:par>
                      </p:childTnLst>
                    </p:cTn>
                  </p:par>
                  <p:par>
                    <p:cTn id="19" fill="hold">
                      <p:stCondLst>
                        <p:cond delay="indefinite"/>
                      </p:stCondLst>
                      <p:childTnLst>
                        <p:par>
                          <p:cTn id="20" fill="hold">
                            <p:stCondLst>
                              <p:cond delay="0"/>
                            </p:stCondLst>
                            <p:childTnLst>
                              <p:par>
                                <p:cTn id="21" presetID="55" presetClass="entr" presetSubtype="0" fill="hold" grpId="0" nodeType="clickEffect">
                                  <p:stCondLst>
                                    <p:cond delay="0"/>
                                  </p:stCondLst>
                                  <p:childTnLst>
                                    <p:set>
                                      <p:cBhvr>
                                        <p:cTn id="22" dur="1" fill="hold">
                                          <p:stCondLst>
                                            <p:cond delay="0"/>
                                          </p:stCondLst>
                                        </p:cTn>
                                        <p:tgtEl>
                                          <p:spTgt spid="15366"/>
                                        </p:tgtEl>
                                        <p:attrNameLst>
                                          <p:attrName>style.visibility</p:attrName>
                                        </p:attrNameLst>
                                      </p:cBhvr>
                                      <p:to>
                                        <p:strVal val="visible"/>
                                      </p:to>
                                    </p:set>
                                    <p:anim calcmode="lin" valueType="num">
                                      <p:cBhvr>
                                        <p:cTn id="23" dur="1000" fill="hold"/>
                                        <p:tgtEl>
                                          <p:spTgt spid="15366"/>
                                        </p:tgtEl>
                                        <p:attrNameLst>
                                          <p:attrName>ppt_w</p:attrName>
                                        </p:attrNameLst>
                                      </p:cBhvr>
                                      <p:tavLst>
                                        <p:tav tm="0">
                                          <p:val>
                                            <p:strVal val="#ppt_w*0.70"/>
                                          </p:val>
                                        </p:tav>
                                        <p:tav tm="100000">
                                          <p:val>
                                            <p:strVal val="#ppt_w"/>
                                          </p:val>
                                        </p:tav>
                                      </p:tavLst>
                                    </p:anim>
                                    <p:anim calcmode="lin" valueType="num">
                                      <p:cBhvr>
                                        <p:cTn id="24" dur="1000" fill="hold"/>
                                        <p:tgtEl>
                                          <p:spTgt spid="15366"/>
                                        </p:tgtEl>
                                        <p:attrNameLst>
                                          <p:attrName>ppt_h</p:attrName>
                                        </p:attrNameLst>
                                      </p:cBhvr>
                                      <p:tavLst>
                                        <p:tav tm="0">
                                          <p:val>
                                            <p:strVal val="#ppt_h"/>
                                          </p:val>
                                        </p:tav>
                                        <p:tav tm="100000">
                                          <p:val>
                                            <p:strVal val="#ppt_h"/>
                                          </p:val>
                                        </p:tav>
                                      </p:tavLst>
                                    </p:anim>
                                    <p:animEffect transition="in" filter="fade">
                                      <p:cBhvr>
                                        <p:cTn id="25" dur="1000"/>
                                        <p:tgtEl>
                                          <p:spTgt spid="153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6" grpId="0" animBg="1"/>
      <p:bldP spid="1536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468313" y="1700213"/>
            <a:ext cx="8229600" cy="4525962"/>
          </a:xfrm>
        </p:spPr>
        <p:txBody>
          <a:bodyPr/>
          <a:lstStyle/>
          <a:p>
            <a:pPr algn="ctr">
              <a:buFontTx/>
              <a:buNone/>
            </a:pPr>
            <a:endParaRPr lang="en-GB">
              <a:solidFill>
                <a:schemeClr val="accent2"/>
              </a:solidFill>
              <a:latin typeface="Monotype Corsiva" pitchFamily="66" charset="0"/>
            </a:endParaRPr>
          </a:p>
          <a:p>
            <a:pPr algn="ctr">
              <a:buFontTx/>
              <a:buNone/>
            </a:pPr>
            <a:r>
              <a:rPr lang="en-GB">
                <a:solidFill>
                  <a:schemeClr val="accent2"/>
                </a:solidFill>
                <a:latin typeface="Monotype Corsiva" pitchFamily="66" charset="0"/>
              </a:rPr>
              <a:t>His father begged him not to go. He was afraid his son would be eaten. But the prince was determined. Theseus took his place as the seventh Athenian boy. Along with six other Athenian boys and seven Athenian girls, Prince Theseus sailed towards Crete.</a:t>
            </a:r>
            <a:r>
              <a:rPr lang="en-GB"/>
              <a:t> </a:t>
            </a:r>
          </a:p>
        </p:txBody>
      </p:sp>
      <p:pic>
        <p:nvPicPr>
          <p:cNvPr id="7172" name="Picture 4" descr="had"/>
          <p:cNvPicPr>
            <a:picLocks noChangeAspect="1" noChangeArrowheads="1" noCrop="1"/>
          </p:cNvPicPr>
          <p:nvPr/>
        </p:nvPicPr>
        <p:blipFill>
          <a:blip r:embed="rId3" cstate="print"/>
          <a:srcRect/>
          <a:stretch>
            <a:fillRect/>
          </a:stretch>
        </p:blipFill>
        <p:spPr bwMode="auto">
          <a:xfrm>
            <a:off x="2987675" y="188913"/>
            <a:ext cx="2857500" cy="2076450"/>
          </a:xfrm>
          <a:prstGeom prst="rect">
            <a:avLst/>
          </a:prstGeom>
          <a:noFill/>
        </p:spPr>
      </p:pic>
      <p:pic>
        <p:nvPicPr>
          <p:cNvPr id="7173" name="Picture 5" descr="tqu3sh1"/>
          <p:cNvPicPr>
            <a:picLocks noChangeAspect="1" noChangeArrowheads="1"/>
          </p:cNvPicPr>
          <p:nvPr/>
        </p:nvPicPr>
        <p:blipFill>
          <a:blip r:embed="rId4" cstate="print">
            <a:clrChange>
              <a:clrFrom>
                <a:srgbClr val="AA671E"/>
              </a:clrFrom>
              <a:clrTo>
                <a:srgbClr val="AA671E">
                  <a:alpha val="0"/>
                </a:srgbClr>
              </a:clrTo>
            </a:clrChange>
          </a:blip>
          <a:srcRect/>
          <a:stretch>
            <a:fillRect/>
          </a:stretch>
        </p:blipFill>
        <p:spPr bwMode="auto">
          <a:xfrm>
            <a:off x="34925" y="4724400"/>
            <a:ext cx="2428875" cy="1866900"/>
          </a:xfrm>
          <a:prstGeom prst="rect">
            <a:avLst/>
          </a:prstGeom>
          <a:noFill/>
        </p:spPr>
      </p:pic>
      <p:sp>
        <p:nvSpPr>
          <p:cNvPr id="7174" name="Freeform 6"/>
          <p:cNvSpPr>
            <a:spLocks/>
          </p:cNvSpPr>
          <p:nvPr/>
        </p:nvSpPr>
        <p:spPr bwMode="auto">
          <a:xfrm>
            <a:off x="107950" y="6165850"/>
            <a:ext cx="9001125" cy="733425"/>
          </a:xfrm>
          <a:custGeom>
            <a:avLst/>
            <a:gdLst/>
            <a:ahLst/>
            <a:cxnLst>
              <a:cxn ang="0">
                <a:pos x="0" y="462"/>
              </a:cxn>
              <a:cxn ang="0">
                <a:pos x="499" y="144"/>
              </a:cxn>
              <a:cxn ang="0">
                <a:pos x="1043" y="416"/>
              </a:cxn>
              <a:cxn ang="0">
                <a:pos x="1678" y="144"/>
              </a:cxn>
              <a:cxn ang="0">
                <a:pos x="2358" y="325"/>
              </a:cxn>
              <a:cxn ang="0">
                <a:pos x="3311" y="8"/>
              </a:cxn>
              <a:cxn ang="0">
                <a:pos x="3901" y="371"/>
              </a:cxn>
              <a:cxn ang="0">
                <a:pos x="4581" y="99"/>
              </a:cxn>
              <a:cxn ang="0">
                <a:pos x="5397" y="371"/>
              </a:cxn>
              <a:cxn ang="0">
                <a:pos x="5670" y="99"/>
              </a:cxn>
            </a:cxnLst>
            <a:rect l="0" t="0" r="r" b="b"/>
            <a:pathLst>
              <a:path w="5670" h="462">
                <a:moveTo>
                  <a:pt x="0" y="462"/>
                </a:moveTo>
                <a:cubicBezTo>
                  <a:pt x="162" y="307"/>
                  <a:pt x="325" y="152"/>
                  <a:pt x="499" y="144"/>
                </a:cubicBezTo>
                <a:cubicBezTo>
                  <a:pt x="673" y="136"/>
                  <a:pt x="847" y="416"/>
                  <a:pt x="1043" y="416"/>
                </a:cubicBezTo>
                <a:cubicBezTo>
                  <a:pt x="1239" y="416"/>
                  <a:pt x="1459" y="159"/>
                  <a:pt x="1678" y="144"/>
                </a:cubicBezTo>
                <a:cubicBezTo>
                  <a:pt x="1897" y="129"/>
                  <a:pt x="2086" y="348"/>
                  <a:pt x="2358" y="325"/>
                </a:cubicBezTo>
                <a:cubicBezTo>
                  <a:pt x="2630" y="302"/>
                  <a:pt x="3054" y="0"/>
                  <a:pt x="3311" y="8"/>
                </a:cubicBezTo>
                <a:cubicBezTo>
                  <a:pt x="3568" y="16"/>
                  <a:pt x="3689" y="356"/>
                  <a:pt x="3901" y="371"/>
                </a:cubicBezTo>
                <a:cubicBezTo>
                  <a:pt x="4113" y="386"/>
                  <a:pt x="4332" y="99"/>
                  <a:pt x="4581" y="99"/>
                </a:cubicBezTo>
                <a:cubicBezTo>
                  <a:pt x="4830" y="99"/>
                  <a:pt x="5216" y="371"/>
                  <a:pt x="5397" y="371"/>
                </a:cubicBezTo>
                <a:cubicBezTo>
                  <a:pt x="5578" y="371"/>
                  <a:pt x="5625" y="144"/>
                  <a:pt x="5670" y="99"/>
                </a:cubicBezTo>
              </a:path>
            </a:pathLst>
          </a:custGeom>
          <a:noFill/>
          <a:ln w="127000">
            <a:solidFill>
              <a:schemeClr val="accent2"/>
            </a:solidFill>
            <a:round/>
            <a:headEnd/>
            <a:tailEnd/>
          </a:ln>
          <a:effectLst/>
        </p:spPr>
        <p:txBody>
          <a:bodyPr/>
          <a:lstStyle/>
          <a:p>
            <a:endParaRPr lang="en-US"/>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7171">
                                            <p:txEl>
                                              <p:pRg st="1" end="1"/>
                                            </p:txEl>
                                          </p:spTgt>
                                        </p:tgtEl>
                                        <p:attrNameLst>
                                          <p:attrName>style.visibility</p:attrName>
                                        </p:attrNameLst>
                                      </p:cBhvr>
                                      <p:to>
                                        <p:strVal val="visible"/>
                                      </p:to>
                                    </p:set>
                                    <p:anim calcmode="lin" valueType="num">
                                      <p:cBhvr>
                                        <p:cTn id="7" dur="500" fill="hold"/>
                                        <p:tgtEl>
                                          <p:spTgt spid="7171">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7171">
                                            <p:txEl>
                                              <p:pRg st="1" end="1"/>
                                            </p:txEl>
                                          </p:spTgt>
                                        </p:tgtEl>
                                        <p:attrNameLst>
                                          <p:attrName>ppt_h</p:attrName>
                                        </p:attrNameLst>
                                      </p:cBhvr>
                                      <p:tavLst>
                                        <p:tav tm="0">
                                          <p:val>
                                            <p:fltVal val="0"/>
                                          </p:val>
                                        </p:tav>
                                        <p:tav tm="100000">
                                          <p:val>
                                            <p:strVal val="#ppt_h"/>
                                          </p:val>
                                        </p:tav>
                                      </p:tavLst>
                                    </p:anim>
                                    <p:anim calcmode="lin" valueType="num">
                                      <p:cBhvr>
                                        <p:cTn id="9" dur="500" fill="hold"/>
                                        <p:tgtEl>
                                          <p:spTgt spid="7171">
                                            <p:txEl>
                                              <p:pRg st="1" end="1"/>
                                            </p:txEl>
                                          </p:spTgt>
                                        </p:tgtEl>
                                        <p:attrNameLst>
                                          <p:attrName>style.rotation</p:attrName>
                                        </p:attrNameLst>
                                      </p:cBhvr>
                                      <p:tavLst>
                                        <p:tav tm="0">
                                          <p:val>
                                            <p:fltVal val="360"/>
                                          </p:val>
                                        </p:tav>
                                        <p:tav tm="100000">
                                          <p:val>
                                            <p:fltVal val="0"/>
                                          </p:val>
                                        </p:tav>
                                      </p:tavLst>
                                    </p:anim>
                                    <p:animEffect transition="in" filter="fade">
                                      <p:cBhvr>
                                        <p:cTn id="10" dur="500"/>
                                        <p:tgtEl>
                                          <p:spTgt spid="7171">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0" presetClass="path" presetSubtype="0" accel="50000" decel="50000" fill="hold" nodeType="clickEffect">
                                  <p:stCondLst>
                                    <p:cond delay="0"/>
                                  </p:stCondLst>
                                  <p:childTnLst>
                                    <p:animMotion origin="layout" path="M 3.88889E-6 -2.22222E-6 C 0.00989 0.00834 0.01458 0.00718 0.0276 0.00903 C 0.05017 0.00625 0.05972 0.00047 0.07934 -0.00926 C 0.08403 -0.01157 0.08698 -0.01088 0.09132 -0.01389 C 0.09861 -0.01875 0.10503 -0.02847 0.11198 -0.03449 C 0.12014 -0.04166 0.1316 -0.03611 0.14132 -0.0368 C 0.14844 -0.04305 0.15607 -0.04305 0.16371 -0.04838 C 0.17291 -0.04768 0.18229 -0.04791 0.19132 -0.04606 C 0.1967 -0.04491 0.20694 -0.03912 0.20694 -0.03912 C 0.21146 -0.03449 0.21597 -0.02986 0.22066 -0.02546 C 0.22239 -0.02384 0.22413 -0.02245 0.22587 -0.02083 C 0.2276 -0.01921 0.23107 -0.0162 0.23107 -0.0162 C 0.23732 -0.0037 0.24444 0.00394 0.25521 0.00672 C 0.27517 -0.00208 0.29444 -0.00486 0.31545 -0.00694 C 0.32344 -0.01227 0.33437 -0.01597 0.34132 -0.02315 C 0.36007 -0.04282 0.35173 -0.03819 0.36371 -0.04375 C 0.36979 -0.04977 0.37361 -0.05602 0.37934 -0.06227 C 0.38125 -0.06435 0.38229 -0.06782 0.38455 -0.06898 C 0.38889 -0.07106 0.39375 -0.0706 0.39826 -0.07129 C 0.41041 -0.0706 0.42257 -0.07106 0.43455 -0.06898 C 0.44288 -0.06759 0.44878 -0.04745 0.45347 -0.03912 C 0.46041 -0.02685 0.46406 -0.01319 0.47587 -0.00926 C 0.47986 -0.00787 0.48385 -0.00764 0.48785 -0.00694 C 0.49496 -0.0037 0.50191 -2.22222E-6 0.50868 0.0044 C 0.52778 -0.00393 0.52361 -0.00393 0.53958 -0.01852 C 0.54427 -0.02801 0.54687 -0.03171 0.55521 -0.03449 C 0.56857 -0.04815 0.58854 -0.0544 0.60521 -0.05764 C 0.62257 -0.06551 0.6118 -0.06296 0.63785 -0.05764 C 0.65 -0.05231 0.63541 -0.05764 0.65868 -0.05764 C 0.66736 -0.05764 0.67587 -0.05602 0.68455 -0.05532 C 0.68628 -0.05463 0.68785 -0.0537 0.68958 -0.05301 C 0.69236 -0.05208 0.69548 -0.05185 0.69826 -0.05069 C 0.71146 -0.04491 0.69948 -0.04791 0.71041 -0.04143 C 0.71371 -0.03935 0.71719 -0.03842 0.72066 -0.0368 C 0.72621 -0.03426 0.73177 -0.025 0.73785 -0.02083 C 0.75451 -0.02153 0.77135 -0.02014 0.78785 -0.02315 C 0.79288 -0.02407 0.80173 -0.03217 0.80173 -0.03217 C 0.80625 -0.04097 0.81163 -0.05602 0.81892 -0.06227 C 0.82048 -0.06366 0.82257 -0.06319 0.82413 -0.06435 C 0.82708 -0.06643 0.83003 -0.06875 0.83281 -0.07129 C 0.85364 -0.09004 0.87482 -0.10463 0.89826 -0.11736 C 0.90764 -0.12986 0.91302 -0.12824 0.92413 -0.13565 C 0.93333 -0.1419 0.94305 -0.14676 0.95173 -0.15416 C 0.95625 -0.15787 0.95955 -0.16366 0.96371 -0.16782 C 0.96962 -0.17384 0.98785 -0.18102 0.98785 -0.19097 " pathEditMode="relative" ptsTypes="ffffffffffffffffffffffffffffffffffffffffffffA">
                                      <p:cBhvr>
                                        <p:cTn id="14" dur="5000" fill="hold"/>
                                        <p:tgtEl>
                                          <p:spTgt spid="7173"/>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3419475" y="260350"/>
            <a:ext cx="5040313" cy="6337300"/>
          </a:xfrm>
        </p:spPr>
        <p:txBody>
          <a:bodyPr/>
          <a:lstStyle/>
          <a:p>
            <a:pPr algn="ctr">
              <a:buFontTx/>
              <a:buNone/>
            </a:pPr>
            <a:r>
              <a:rPr lang="en-GB" sz="2800">
                <a:solidFill>
                  <a:schemeClr val="accent2"/>
                </a:solidFill>
                <a:latin typeface="Monotype Corsiva" pitchFamily="66" charset="0"/>
              </a:rPr>
              <a:t>When the prince and the children arrived, King Minos and his daughter, the Princess Ariadne, came out to greet them. The king told them that they would not be eaten until the next day and to feel free to enjoy themselves in the palace in the meantime. The Princess Ariadne did not say anything. Her eyes narrowed thoughtfully. Late that night, she wrote Prince Theseus a note and slipped it under his bedroom door. </a:t>
            </a:r>
          </a:p>
        </p:txBody>
      </p:sp>
      <p:pic>
        <p:nvPicPr>
          <p:cNvPr id="8196" name="Picture 4" descr="Crete-Knossos-Palace"/>
          <p:cNvPicPr>
            <a:picLocks noChangeAspect="1" noChangeArrowheads="1"/>
          </p:cNvPicPr>
          <p:nvPr/>
        </p:nvPicPr>
        <p:blipFill>
          <a:blip r:embed="rId3" cstate="print"/>
          <a:srcRect/>
          <a:stretch>
            <a:fillRect/>
          </a:stretch>
        </p:blipFill>
        <p:spPr bwMode="auto">
          <a:xfrm>
            <a:off x="250825" y="260350"/>
            <a:ext cx="3309938" cy="3530600"/>
          </a:xfrm>
          <a:prstGeom prst="rect">
            <a:avLst/>
          </a:prstGeom>
          <a:noFill/>
        </p:spPr>
      </p:pic>
      <p:pic>
        <p:nvPicPr>
          <p:cNvPr id="8199" name="Picture 7" descr="MCj04118600000[1]"/>
          <p:cNvPicPr>
            <a:picLocks noChangeAspect="1" noChangeArrowheads="1"/>
          </p:cNvPicPr>
          <p:nvPr/>
        </p:nvPicPr>
        <p:blipFill>
          <a:blip r:embed="rId4" cstate="print"/>
          <a:srcRect/>
          <a:stretch>
            <a:fillRect/>
          </a:stretch>
        </p:blipFill>
        <p:spPr bwMode="auto">
          <a:xfrm>
            <a:off x="107950" y="4076700"/>
            <a:ext cx="1631950" cy="1376363"/>
          </a:xfrm>
          <a:prstGeom prst="rect">
            <a:avLst/>
          </a:prstGeom>
          <a:noFill/>
        </p:spPr>
      </p:pic>
      <p:pic>
        <p:nvPicPr>
          <p:cNvPr id="8200" name="Picture 8" descr="MCj03301540000[1]"/>
          <p:cNvPicPr>
            <a:picLocks noChangeAspect="1" noChangeArrowheads="1"/>
          </p:cNvPicPr>
          <p:nvPr/>
        </p:nvPicPr>
        <p:blipFill>
          <a:blip r:embed="rId5" cstate="print"/>
          <a:srcRect/>
          <a:stretch>
            <a:fillRect/>
          </a:stretch>
        </p:blipFill>
        <p:spPr bwMode="auto">
          <a:xfrm>
            <a:off x="2268538" y="3933825"/>
            <a:ext cx="1674812" cy="2798763"/>
          </a:xfrm>
          <a:prstGeom prst="rect">
            <a:avLst/>
          </a:prstGeom>
          <a:solidFill>
            <a:srgbClr val="808000"/>
          </a:solidFill>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nodeType="clickEffect">
                                  <p:stCondLst>
                                    <p:cond delay="0"/>
                                  </p:stCondLst>
                                  <p:iterate type="lt">
                                    <p:tmPct val="10000"/>
                                  </p:iterate>
                                  <p:childTnLst>
                                    <p:set>
                                      <p:cBhvr>
                                        <p:cTn id="6" dur="1" fill="hold">
                                          <p:stCondLst>
                                            <p:cond delay="0"/>
                                          </p:stCondLst>
                                        </p:cTn>
                                        <p:tgtEl>
                                          <p:spTgt spid="8195">
                                            <p:txEl>
                                              <p:pRg st="0" end="0"/>
                                            </p:txEl>
                                          </p:spTgt>
                                        </p:tgtEl>
                                        <p:attrNameLst>
                                          <p:attrName>style.visibility</p:attrName>
                                        </p:attrNameLst>
                                      </p:cBhvr>
                                      <p:to>
                                        <p:strVal val="visible"/>
                                      </p:to>
                                    </p:set>
                                    <p:anim by="(-#ppt_w*2)" calcmode="lin" valueType="num">
                                      <p:cBhvr rctx="PPT">
                                        <p:cTn id="7" dur="500" autoRev="1" fill="hold">
                                          <p:stCondLst>
                                            <p:cond delay="0"/>
                                          </p:stCondLst>
                                        </p:cTn>
                                        <p:tgtEl>
                                          <p:spTgt spid="8195">
                                            <p:txEl>
                                              <p:pRg st="0" end="0"/>
                                            </p:txEl>
                                          </p:spTgt>
                                        </p:tgtEl>
                                        <p:attrNameLst>
                                          <p:attrName>ppt_w</p:attrName>
                                        </p:attrNameLst>
                                      </p:cBhvr>
                                    </p:anim>
                                    <p:anim by="(#ppt_w*0.50)" calcmode="lin" valueType="num">
                                      <p:cBhvr>
                                        <p:cTn id="8" dur="500" decel="50000" autoRev="1" fill="hold">
                                          <p:stCondLst>
                                            <p:cond delay="0"/>
                                          </p:stCondLst>
                                        </p:cTn>
                                        <p:tgtEl>
                                          <p:spTgt spid="8195">
                                            <p:txEl>
                                              <p:pRg st="0" end="0"/>
                                            </p:txEl>
                                          </p:spTgt>
                                        </p:tgtEl>
                                        <p:attrNameLst>
                                          <p:attrName>ppt_x</p:attrName>
                                        </p:attrNameLst>
                                      </p:cBhvr>
                                    </p:anim>
                                    <p:anim from="(-#ppt_h/2)" to="(#ppt_y)" calcmode="lin" valueType="num">
                                      <p:cBhvr>
                                        <p:cTn id="9" dur="1000" fill="hold">
                                          <p:stCondLst>
                                            <p:cond delay="0"/>
                                          </p:stCondLst>
                                        </p:cTn>
                                        <p:tgtEl>
                                          <p:spTgt spid="8195">
                                            <p:txEl>
                                              <p:pRg st="0" end="0"/>
                                            </p:txEl>
                                          </p:spTgt>
                                        </p:tgtEl>
                                        <p:attrNameLst>
                                          <p:attrName>ppt_y</p:attrName>
                                        </p:attrNameLst>
                                      </p:cBhvr>
                                    </p:anim>
                                    <p:animRot by="21600000">
                                      <p:cBhvr>
                                        <p:cTn id="10" dur="1000" fill="hold">
                                          <p:stCondLst>
                                            <p:cond delay="0"/>
                                          </p:stCondLst>
                                        </p:cTn>
                                        <p:tgtEl>
                                          <p:spTgt spid="8195">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49" presetClass="path" presetSubtype="0" accel="50000" decel="50000" fill="hold" nodeType="clickEffect">
                                  <p:stCondLst>
                                    <p:cond delay="0"/>
                                  </p:stCondLst>
                                  <p:childTnLst>
                                    <p:animMotion origin="layout" path="M 0 0  L 0.25 0.33333  E" pathEditMode="relative" ptsTypes="">
                                      <p:cBhvr>
                                        <p:cTn id="14" dur="2000" fill="hold"/>
                                        <p:tgtEl>
                                          <p:spTgt spid="8199"/>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AutoShape 4"/>
          <p:cNvSpPr>
            <a:spLocks noChangeArrowheads="1"/>
          </p:cNvSpPr>
          <p:nvPr/>
        </p:nvSpPr>
        <p:spPr bwMode="auto">
          <a:xfrm>
            <a:off x="468313" y="188913"/>
            <a:ext cx="8101012" cy="6119812"/>
          </a:xfrm>
          <a:prstGeom prst="verticalScroll">
            <a:avLst>
              <a:gd name="adj" fmla="val 12500"/>
            </a:avLst>
          </a:prstGeom>
          <a:solidFill>
            <a:srgbClr val="FFFF99"/>
          </a:solidFill>
          <a:ln w="9525">
            <a:solidFill>
              <a:schemeClr val="tx1"/>
            </a:solidFill>
            <a:round/>
            <a:headEnd/>
            <a:tailEnd/>
          </a:ln>
          <a:effectLst/>
        </p:spPr>
        <p:txBody>
          <a:bodyPr vert="eaVert" wrap="none" anchor="ctr"/>
          <a:lstStyle/>
          <a:p>
            <a:pPr algn="ctr"/>
            <a:endParaRPr lang="en-US"/>
          </a:p>
        </p:txBody>
      </p:sp>
      <p:sp>
        <p:nvSpPr>
          <p:cNvPr id="16389" name="Text Box 5"/>
          <p:cNvSpPr txBox="1">
            <a:spLocks noChangeArrowheads="1"/>
          </p:cNvSpPr>
          <p:nvPr/>
        </p:nvSpPr>
        <p:spPr bwMode="auto">
          <a:xfrm>
            <a:off x="1403350" y="908050"/>
            <a:ext cx="6264275" cy="5387975"/>
          </a:xfrm>
          <a:prstGeom prst="rect">
            <a:avLst/>
          </a:prstGeom>
          <a:noFill/>
          <a:ln w="9525">
            <a:noFill/>
            <a:miter lim="800000"/>
            <a:headEnd/>
            <a:tailEnd/>
          </a:ln>
          <a:effectLst/>
        </p:spPr>
        <p:txBody>
          <a:bodyPr>
            <a:spAutoFit/>
          </a:bodyPr>
          <a:lstStyle/>
          <a:p>
            <a:r>
              <a:rPr lang="en-GB" sz="2900" i="1">
                <a:latin typeface="Blackadder ITC" pitchFamily="82" charset="0"/>
              </a:rPr>
              <a:t>Dear Theseus, </a:t>
            </a:r>
          </a:p>
          <a:p>
            <a:pPr algn="ctr"/>
            <a:r>
              <a:rPr lang="en-GB" sz="2900" i="1">
                <a:latin typeface="Blackadder ITC" pitchFamily="82" charset="0"/>
              </a:rPr>
              <a:t>I am a beautiful princess as you probably noticed the minute you saw me. I am also a very bored princess. Without my help, the Minotaur will surely gobble you up. I know a trick or two that will save your life. If I help you kill the monster, you must promise to take me away from this tiny island so that others can admire my beauty. If interested in this deal, meet me by the gate to the Labyrinth in one hour.</a:t>
            </a:r>
            <a:r>
              <a:rPr lang="en-GB" sz="2900">
                <a:latin typeface="Blackadder ITC" pitchFamily="82" charset="0"/>
              </a:rPr>
              <a:t> </a:t>
            </a:r>
            <a:endParaRPr lang="en-GB" sz="2900" i="1">
              <a:latin typeface="Blackadder ITC" pitchFamily="82" charset="0"/>
            </a:endParaRPr>
          </a:p>
          <a:p>
            <a:pPr algn="ctr"/>
            <a:r>
              <a:rPr lang="en-GB" sz="2900" i="1">
                <a:latin typeface="Blackadder ITC" pitchFamily="82" charset="0"/>
              </a:rPr>
              <a:t>Yours very truly,</a:t>
            </a:r>
            <a:br>
              <a:rPr lang="en-GB" sz="2900" i="1">
                <a:latin typeface="Blackadder ITC" pitchFamily="82" charset="0"/>
              </a:rPr>
            </a:br>
            <a:r>
              <a:rPr lang="en-GB" sz="2900" i="1">
                <a:latin typeface="Blackadder ITC" pitchFamily="82" charset="0"/>
              </a:rPr>
              <a:t>Princess Ariadne</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xit" presetSubtype="16" fill="hold" grpId="0" nodeType="clickEffect">
                                  <p:stCondLst>
                                    <p:cond delay="0"/>
                                  </p:stCondLst>
                                  <p:childTnLst>
                                    <p:animEffect transition="out" filter="diamond(in)">
                                      <p:cBhvr>
                                        <p:cTn id="6" dur="2000"/>
                                        <p:tgtEl>
                                          <p:spTgt spid="16388"/>
                                        </p:tgtEl>
                                      </p:cBhvr>
                                    </p:animEffect>
                                    <p:set>
                                      <p:cBhvr>
                                        <p:cTn id="7" dur="1" fill="hold">
                                          <p:stCondLst>
                                            <p:cond delay="1999"/>
                                          </p:stCondLst>
                                        </p:cTn>
                                        <p:tgtEl>
                                          <p:spTgt spid="1638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QUESTION" val="1"/>
</p:tagLst>
</file>

<file path=ppt/tags/tag10.xml><?xml version="1.0" encoding="utf-8"?>
<p:tagLst xmlns:a="http://schemas.openxmlformats.org/drawingml/2006/main" xmlns:r="http://schemas.openxmlformats.org/officeDocument/2006/relationships" xmlns:p="http://schemas.openxmlformats.org/presentationml/2006/main">
  <p:tag name="QUESTION" val="1"/>
</p:tagLst>
</file>

<file path=ppt/tags/tag11.xml><?xml version="1.0" encoding="utf-8"?>
<p:tagLst xmlns:a="http://schemas.openxmlformats.org/drawingml/2006/main" xmlns:r="http://schemas.openxmlformats.org/officeDocument/2006/relationships" xmlns:p="http://schemas.openxmlformats.org/presentationml/2006/main">
  <p:tag name="QUESTION" val="1"/>
</p:tagLst>
</file>

<file path=ppt/tags/tag12.xml><?xml version="1.0" encoding="utf-8"?>
<p:tagLst xmlns:a="http://schemas.openxmlformats.org/drawingml/2006/main" xmlns:r="http://schemas.openxmlformats.org/officeDocument/2006/relationships" xmlns:p="http://schemas.openxmlformats.org/presentationml/2006/main">
  <p:tag name="QUESTION" val="1"/>
</p:tagLst>
</file>

<file path=ppt/tags/tag13.xml><?xml version="1.0" encoding="utf-8"?>
<p:tagLst xmlns:a="http://schemas.openxmlformats.org/drawingml/2006/main" xmlns:r="http://schemas.openxmlformats.org/officeDocument/2006/relationships" xmlns:p="http://schemas.openxmlformats.org/presentationml/2006/main">
  <p:tag name="QUESTION" val="1"/>
</p:tagLst>
</file>

<file path=ppt/tags/tag14.xml><?xml version="1.0" encoding="utf-8"?>
<p:tagLst xmlns:a="http://schemas.openxmlformats.org/drawingml/2006/main" xmlns:r="http://schemas.openxmlformats.org/officeDocument/2006/relationships" xmlns:p="http://schemas.openxmlformats.org/presentationml/2006/main">
  <p:tag name="QUESTION" val="1"/>
</p:tagLst>
</file>

<file path=ppt/tags/tag15.xml><?xml version="1.0" encoding="utf-8"?>
<p:tagLst xmlns:a="http://schemas.openxmlformats.org/drawingml/2006/main" xmlns:r="http://schemas.openxmlformats.org/officeDocument/2006/relationships" xmlns:p="http://schemas.openxmlformats.org/presentationml/2006/main">
  <p:tag name="QUESTION" val="1"/>
</p:tagLst>
</file>

<file path=ppt/tags/tag16.xml><?xml version="1.0" encoding="utf-8"?>
<p:tagLst xmlns:a="http://schemas.openxmlformats.org/drawingml/2006/main" xmlns:r="http://schemas.openxmlformats.org/officeDocument/2006/relationships" xmlns:p="http://schemas.openxmlformats.org/presentationml/2006/main">
  <p:tag name="QUESTION" val="1"/>
</p:tagLst>
</file>

<file path=ppt/tags/tag17.xml><?xml version="1.0" encoding="utf-8"?>
<p:tagLst xmlns:a="http://schemas.openxmlformats.org/drawingml/2006/main" xmlns:r="http://schemas.openxmlformats.org/officeDocument/2006/relationships" xmlns:p="http://schemas.openxmlformats.org/presentationml/2006/main">
  <p:tag name="QUESTION" val="1"/>
</p:tagLst>
</file>

<file path=ppt/tags/tag2.xml><?xml version="1.0" encoding="utf-8"?>
<p:tagLst xmlns:a="http://schemas.openxmlformats.org/drawingml/2006/main" xmlns:r="http://schemas.openxmlformats.org/officeDocument/2006/relationships" xmlns:p="http://schemas.openxmlformats.org/presentationml/2006/main">
  <p:tag name="QUESTION" val="1"/>
</p:tagLst>
</file>

<file path=ppt/tags/tag3.xml><?xml version="1.0" encoding="utf-8"?>
<p:tagLst xmlns:a="http://schemas.openxmlformats.org/drawingml/2006/main" xmlns:r="http://schemas.openxmlformats.org/officeDocument/2006/relationships" xmlns:p="http://schemas.openxmlformats.org/presentationml/2006/main">
  <p:tag name="QUESTION" val="1"/>
</p:tagLst>
</file>

<file path=ppt/tags/tag4.xml><?xml version="1.0" encoding="utf-8"?>
<p:tagLst xmlns:a="http://schemas.openxmlformats.org/drawingml/2006/main" xmlns:r="http://schemas.openxmlformats.org/officeDocument/2006/relationships" xmlns:p="http://schemas.openxmlformats.org/presentationml/2006/main">
  <p:tag name="QUESTION" val="1"/>
</p:tagLst>
</file>

<file path=ppt/tags/tag5.xml><?xml version="1.0" encoding="utf-8"?>
<p:tagLst xmlns:a="http://schemas.openxmlformats.org/drawingml/2006/main" xmlns:r="http://schemas.openxmlformats.org/officeDocument/2006/relationships" xmlns:p="http://schemas.openxmlformats.org/presentationml/2006/main">
  <p:tag name="QUESTION" val="1"/>
</p:tagLst>
</file>

<file path=ppt/tags/tag6.xml><?xml version="1.0" encoding="utf-8"?>
<p:tagLst xmlns:a="http://schemas.openxmlformats.org/drawingml/2006/main" xmlns:r="http://schemas.openxmlformats.org/officeDocument/2006/relationships" xmlns:p="http://schemas.openxmlformats.org/presentationml/2006/main">
  <p:tag name="QUESTION" val="1"/>
</p:tagLst>
</file>

<file path=ppt/tags/tag7.xml><?xml version="1.0" encoding="utf-8"?>
<p:tagLst xmlns:a="http://schemas.openxmlformats.org/drawingml/2006/main" xmlns:r="http://schemas.openxmlformats.org/officeDocument/2006/relationships" xmlns:p="http://schemas.openxmlformats.org/presentationml/2006/main">
  <p:tag name="QUESTION" val="1"/>
</p:tagLst>
</file>

<file path=ppt/tags/tag8.xml><?xml version="1.0" encoding="utf-8"?>
<p:tagLst xmlns:a="http://schemas.openxmlformats.org/drawingml/2006/main" xmlns:r="http://schemas.openxmlformats.org/officeDocument/2006/relationships" xmlns:p="http://schemas.openxmlformats.org/presentationml/2006/main">
  <p:tag name="QUESTION" val="1"/>
</p:tagLst>
</file>

<file path=ppt/tags/tag9.xml><?xml version="1.0" encoding="utf-8"?>
<p:tagLst xmlns:a="http://schemas.openxmlformats.org/drawingml/2006/main" xmlns:r="http://schemas.openxmlformats.org/officeDocument/2006/relationships" xmlns:p="http://schemas.openxmlformats.org/presentationml/2006/main">
  <p:tag name="QUESTION" val="1"/>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90</TotalTime>
  <Words>969</Words>
  <Application>Microsoft Office PowerPoint</Application>
  <PresentationFormat>On-screen Show (4:3)</PresentationFormat>
  <Paragraphs>24</Paragraphs>
  <Slides>17</Slides>
  <Notes>0</Notes>
  <HiddenSlides>0</HiddenSlides>
  <MMClips>7</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Castellar</vt:lpstr>
      <vt:lpstr>Monotype Corsiva</vt:lpstr>
      <vt:lpstr>Blackadder ITC</vt:lpstr>
      <vt:lpstr>Default Design</vt:lpstr>
      <vt:lpstr>Theseus and the Minotaur </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Theseus and the Minotaur </vt:lpstr>
    </vt:vector>
  </TitlesOfParts>
  <Company>DfES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Theseus and the Minotaur</dc:title>
  <dc:creator>FastTrack Teacher</dc:creator>
  <cp:lastModifiedBy>Wallis</cp:lastModifiedBy>
  <cp:revision>2</cp:revision>
  <dcterms:created xsi:type="dcterms:W3CDTF">2007-10-02T20:36:30Z</dcterms:created>
  <dcterms:modified xsi:type="dcterms:W3CDTF">2012-01-08T15:22:20Z</dcterms:modified>
</cp:coreProperties>
</file>