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4" r:id="rId2"/>
    <p:sldId id="265"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8" autoAdjust="0"/>
    <p:restoredTop sz="94486" autoAdjust="0"/>
  </p:normalViewPr>
  <p:slideViewPr>
    <p:cSldViewPr>
      <p:cViewPr varScale="1">
        <p:scale>
          <a:sx n="48" d="100"/>
          <a:sy n="48" d="100"/>
        </p:scale>
        <p:origin x="-64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0B09D261-A4D0-4BDE-9A29-E20B57D31E5D}" type="datetimeFigureOut">
              <a:rPr lang="en-US" smtClean="0"/>
              <a:pPr/>
              <a:t>1/27/2012</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70B0680-F252-40F1-9F9B-B3CB0354B979}" type="slidenum">
              <a:rPr lang="en-US" smtClean="0"/>
              <a:pPr/>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09D261-A4D0-4BDE-9A29-E20B57D31E5D}" type="datetimeFigureOut">
              <a:rPr lang="en-US" smtClean="0"/>
              <a:pPr/>
              <a:t>1/27/2012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70B0680-F252-40F1-9F9B-B3CB0354B97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09D261-A4D0-4BDE-9A29-E20B57D31E5D}" type="datetimeFigureOut">
              <a:rPr lang="en-US" smtClean="0"/>
              <a:pPr/>
              <a:t>1/27/2012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70B0680-F252-40F1-9F9B-B3CB0354B97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09D261-A4D0-4BDE-9A29-E20B57D31E5D}" type="datetimeFigureOut">
              <a:rPr lang="en-US" smtClean="0"/>
              <a:pPr/>
              <a:t>1/27/2012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70B0680-F252-40F1-9F9B-B3CB0354B97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0B09D261-A4D0-4BDE-9A29-E20B57D31E5D}" type="datetimeFigureOut">
              <a:rPr lang="en-US" smtClean="0"/>
              <a:pPr/>
              <a:t>1/27/2012</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70B0680-F252-40F1-9F9B-B3CB0354B979}" type="slidenum">
              <a:rPr lang="en-US" smtClean="0"/>
              <a:pPr/>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B09D261-A4D0-4BDE-9A29-E20B57D31E5D}" type="datetimeFigureOut">
              <a:rPr lang="en-US" smtClean="0"/>
              <a:pPr/>
              <a:t>1/27/2012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70B0680-F252-40F1-9F9B-B3CB0354B979}" type="slidenum">
              <a:rPr lang="en-US" smtClean="0"/>
              <a:pPr/>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B09D261-A4D0-4BDE-9A29-E20B57D31E5D}" type="datetimeFigureOut">
              <a:rPr lang="en-US" smtClean="0"/>
              <a:pPr/>
              <a:t>1/27/2012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70B0680-F252-40F1-9F9B-B3CB0354B97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B09D261-A4D0-4BDE-9A29-E20B57D31E5D}" type="datetimeFigureOut">
              <a:rPr lang="en-US" smtClean="0"/>
              <a:pPr/>
              <a:t>1/27/2012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870B0680-F252-40F1-9F9B-B3CB0354B979}" type="slidenum">
              <a:rPr lang="en-US" smtClean="0"/>
              <a:pPr/>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B09D261-A4D0-4BDE-9A29-E20B57D31E5D}" type="datetimeFigureOut">
              <a:rPr lang="en-US" smtClean="0"/>
              <a:pPr/>
              <a:t>1/27/2012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870B0680-F252-40F1-9F9B-B3CB0354B97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0B09D261-A4D0-4BDE-9A29-E20B57D31E5D}" type="datetimeFigureOut">
              <a:rPr lang="en-US" smtClean="0"/>
              <a:pPr/>
              <a:t>1/27/2012</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70B0680-F252-40F1-9F9B-B3CB0354B979}" type="slidenum">
              <a:rPr lang="en-US" smtClean="0"/>
              <a:pPr/>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0B09D261-A4D0-4BDE-9A29-E20B57D31E5D}" type="datetimeFigureOut">
              <a:rPr lang="en-US" smtClean="0"/>
              <a:pPr/>
              <a:t>1/27/2012</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70B0680-F252-40F1-9F9B-B3CB0354B979}" type="slidenum">
              <a:rPr lang="en-US" smtClean="0"/>
              <a:pPr/>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B09D261-A4D0-4BDE-9A29-E20B57D31E5D}" type="datetimeFigureOut">
              <a:rPr lang="en-US" smtClean="0"/>
              <a:pPr/>
              <a:t>1/27/2012</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70B0680-F252-40F1-9F9B-B3CB0354B979}"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howarddavidjohnson.com/_Achilles_Triumphant.jpg"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m/imgres?imgurl=http://www.dreamstime.com/odysseus-thumb10978925.jpg&amp;imgrefurl=http://www.dreamstime.com/royalty-free-stock-photo-odysseus-image10978925&amp;usg=__G_BktNnpSuhuM4Lc-Hg-Acr8KkY=&amp;h=450&amp;w=318&amp;sz=35&amp;hl=en&amp;start=11&amp;zoom=1&amp;tbnid=5b_wD9V0uxp63M:&amp;tbnh=127&amp;tbnw=90&amp;ei=H_0iT42gO8L30gG2us2_CQ&amp;prev=/search%3Fq%3Dodysseus%2Bcartoon%26hl%3Den%26sa%3DX%26rls%3Dcom.microsoft:en-us%26tbm%3Disch%26prmd%3Divns&amp;itbs=1" TargetMode="External"/><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Trojan Horse</a:t>
            </a:r>
            <a:endParaRPr lang="en-US" sz="5400" dirty="0"/>
          </a:p>
        </p:txBody>
      </p:sp>
      <p:sp>
        <p:nvSpPr>
          <p:cNvPr id="3" name="TextBox 2"/>
          <p:cNvSpPr txBox="1"/>
          <p:nvPr/>
        </p:nvSpPr>
        <p:spPr>
          <a:xfrm>
            <a:off x="1676400" y="4267200"/>
            <a:ext cx="6629400" cy="1569660"/>
          </a:xfrm>
          <a:prstGeom prst="rect">
            <a:avLst/>
          </a:prstGeom>
          <a:noFill/>
        </p:spPr>
        <p:txBody>
          <a:bodyPr wrap="square" rtlCol="0">
            <a:spAutoFit/>
          </a:bodyPr>
          <a:lstStyle/>
          <a:p>
            <a:r>
              <a:rPr lang="en-US" sz="4800" dirty="0" smtClean="0"/>
              <a:t>Story retold by Owen Stehm</a:t>
            </a:r>
            <a:endParaRPr lang="en-US" sz="4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PubOvalCallout"/>
          <p:cNvSpPr>
            <a:spLocks noEditPoints="1" noChangeArrowheads="1"/>
          </p:cNvSpPr>
          <p:nvPr/>
        </p:nvSpPr>
        <p:spPr bwMode="auto">
          <a:xfrm flipH="1">
            <a:off x="5257800" y="2895600"/>
            <a:ext cx="3505200" cy="13716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4" name="Title 3"/>
          <p:cNvSpPr>
            <a:spLocks noGrp="1"/>
          </p:cNvSpPr>
          <p:nvPr>
            <p:ph type="title"/>
          </p:nvPr>
        </p:nvSpPr>
        <p:spPr>
          <a:xfrm>
            <a:off x="685800" y="762000"/>
            <a:ext cx="8001000" cy="655638"/>
          </a:xfrm>
        </p:spPr>
        <p:txBody>
          <a:bodyPr>
            <a:normAutofit fontScale="90000"/>
          </a:bodyPr>
          <a:lstStyle/>
          <a:p>
            <a:endParaRPr lang="en-US" dirty="0"/>
          </a:p>
        </p:txBody>
      </p:sp>
      <p:sp>
        <p:nvSpPr>
          <p:cNvPr id="3" name="Content Placeholder 2"/>
          <p:cNvSpPr>
            <a:spLocks noGrp="1"/>
          </p:cNvSpPr>
          <p:nvPr>
            <p:ph idx="1"/>
          </p:nvPr>
        </p:nvSpPr>
        <p:spPr/>
        <p:txBody>
          <a:bodyPr/>
          <a:lstStyle/>
          <a:p>
            <a:pPr>
              <a:buNone/>
            </a:pPr>
            <a:r>
              <a:rPr lang="en-US" dirty="0" smtClean="0"/>
              <a:t> The Trojan war had been raging for 10 years.</a:t>
            </a:r>
            <a:endParaRPr lang="en-US" dirty="0"/>
          </a:p>
        </p:txBody>
      </p:sp>
      <p:pic>
        <p:nvPicPr>
          <p:cNvPr id="5" name="Picture 4" descr="Odysseus"/>
          <p:cNvPicPr>
            <a:picLocks noChangeAspect="1" noChangeArrowheads="1"/>
          </p:cNvPicPr>
          <p:nvPr/>
        </p:nvPicPr>
        <p:blipFill>
          <a:blip r:embed="rId2" cstate="print"/>
          <a:srcRect/>
          <a:stretch>
            <a:fillRect/>
          </a:stretch>
        </p:blipFill>
        <p:spPr bwMode="auto">
          <a:xfrm>
            <a:off x="6400800" y="4258187"/>
            <a:ext cx="2455269" cy="2599813"/>
          </a:xfrm>
          <a:prstGeom prst="rect">
            <a:avLst/>
          </a:prstGeom>
          <a:noFill/>
        </p:spPr>
      </p:pic>
      <p:sp>
        <p:nvSpPr>
          <p:cNvPr id="7" name="TextBox 6"/>
          <p:cNvSpPr txBox="1"/>
          <p:nvPr/>
        </p:nvSpPr>
        <p:spPr>
          <a:xfrm>
            <a:off x="5486400" y="3124200"/>
            <a:ext cx="3124200" cy="646331"/>
          </a:xfrm>
          <a:prstGeom prst="rect">
            <a:avLst/>
          </a:prstGeom>
          <a:noFill/>
        </p:spPr>
        <p:txBody>
          <a:bodyPr wrap="square" rtlCol="0">
            <a:spAutoFit/>
          </a:bodyPr>
          <a:lstStyle/>
          <a:p>
            <a:r>
              <a:rPr lang="en-US" dirty="0" smtClean="0">
                <a:solidFill>
                  <a:srgbClr val="C00000"/>
                </a:solidFill>
              </a:rPr>
              <a:t>I have a brilliant  idea on how to win  the Trojan war.</a:t>
            </a:r>
            <a:endParaRPr lang="en-US" dirty="0">
              <a:solidFill>
                <a:srgbClr val="C00000"/>
              </a:solidFill>
            </a:endParaRPr>
          </a:p>
        </p:txBody>
      </p:sp>
      <p:sp>
        <p:nvSpPr>
          <p:cNvPr id="1028" name="PubOvalCallout"/>
          <p:cNvSpPr>
            <a:spLocks noEditPoints="1" noChangeArrowheads="1"/>
          </p:cNvSpPr>
          <p:nvPr/>
        </p:nvSpPr>
        <p:spPr bwMode="auto">
          <a:xfrm>
            <a:off x="3581400" y="4038600"/>
            <a:ext cx="3276600" cy="16002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dirty="0"/>
          </a:p>
        </p:txBody>
      </p:sp>
      <p:sp>
        <p:nvSpPr>
          <p:cNvPr id="15" name="TextBox 14"/>
          <p:cNvSpPr txBox="1"/>
          <p:nvPr/>
        </p:nvSpPr>
        <p:spPr>
          <a:xfrm>
            <a:off x="3962400" y="4495800"/>
            <a:ext cx="2438400" cy="646331"/>
          </a:xfrm>
          <a:prstGeom prst="rect">
            <a:avLst/>
          </a:prstGeom>
          <a:noFill/>
        </p:spPr>
        <p:txBody>
          <a:bodyPr wrap="square" rtlCol="0">
            <a:spAutoFit/>
          </a:bodyPr>
          <a:lstStyle/>
          <a:p>
            <a:r>
              <a:rPr lang="en-US" dirty="0" smtClean="0">
                <a:solidFill>
                  <a:srgbClr val="C00000"/>
                </a:solidFill>
              </a:rPr>
              <a:t>My idea will never fail.</a:t>
            </a:r>
            <a:endParaRPr lang="en-US" dirty="0">
              <a:solidFill>
                <a:srgbClr val="C00000"/>
              </a:solidFill>
            </a:endParaRPr>
          </a:p>
        </p:txBody>
      </p:sp>
      <p:pic>
        <p:nvPicPr>
          <p:cNvPr id="6146" name="Picture 2" descr="See full size image">
            <a:hlinkClick r:id="rId3"/>
          </p:cNvPr>
          <p:cNvPicPr>
            <a:picLocks noChangeAspect="1" noChangeArrowheads="1"/>
          </p:cNvPicPr>
          <p:nvPr/>
        </p:nvPicPr>
        <p:blipFill>
          <a:blip r:embed="rId4" cstate="print"/>
          <a:srcRect/>
          <a:stretch>
            <a:fillRect/>
          </a:stretch>
        </p:blipFill>
        <p:spPr bwMode="auto">
          <a:xfrm>
            <a:off x="0" y="2971800"/>
            <a:ext cx="3805174" cy="3581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229600" cy="4526280"/>
          </a:xfrm>
        </p:spPr>
        <p:txBody>
          <a:bodyPr/>
          <a:lstStyle/>
          <a:p>
            <a:pPr>
              <a:buNone/>
            </a:pPr>
            <a:r>
              <a:rPr lang="en-US" dirty="0" smtClean="0"/>
              <a:t>     Odysseus told his men,</a:t>
            </a:r>
          </a:p>
          <a:p>
            <a:endParaRPr lang="en-US" dirty="0"/>
          </a:p>
          <a:p>
            <a:pPr>
              <a:buNone/>
            </a:pPr>
            <a:r>
              <a:rPr lang="en-US" dirty="0" smtClean="0"/>
              <a:t>     “Build a wooden horse on </a:t>
            </a:r>
            <a:r>
              <a:rPr lang="en-US" dirty="0" smtClean="0"/>
              <a:t>wheels.”</a:t>
            </a:r>
            <a:endParaRPr lang="en-US" dirty="0" smtClean="0"/>
          </a:p>
          <a:p>
            <a:pPr>
              <a:buNone/>
            </a:pPr>
            <a:r>
              <a:rPr lang="en-US" dirty="0"/>
              <a:t> </a:t>
            </a:r>
            <a:r>
              <a:rPr lang="en-US" dirty="0" smtClean="0"/>
              <a:t>      Then Odysseus and his men went to</a:t>
            </a:r>
          </a:p>
          <a:p>
            <a:pPr>
              <a:buNone/>
            </a:pPr>
            <a:r>
              <a:rPr lang="en-US" dirty="0"/>
              <a:t> </a:t>
            </a:r>
            <a:r>
              <a:rPr lang="en-US" dirty="0" smtClean="0"/>
              <a:t>       work on the horse.</a:t>
            </a:r>
          </a:p>
        </p:txBody>
      </p:sp>
      <p:pic>
        <p:nvPicPr>
          <p:cNvPr id="1026" name="Picture 2" descr="C:\Documents and Settings\610331470\Local Settings\Temporary Internet Files\Content.IE5\WRRDVYXF\MC900055068[1].wmf"/>
          <p:cNvPicPr>
            <a:picLocks noChangeAspect="1" noChangeArrowheads="1"/>
          </p:cNvPicPr>
          <p:nvPr/>
        </p:nvPicPr>
        <p:blipFill>
          <a:blip r:embed="rId2" cstate="print"/>
          <a:srcRect/>
          <a:stretch>
            <a:fillRect/>
          </a:stretch>
        </p:blipFill>
        <p:spPr bwMode="auto">
          <a:xfrm>
            <a:off x="5638800" y="3579776"/>
            <a:ext cx="3505200" cy="3278224"/>
          </a:xfrm>
          <a:prstGeom prst="rect">
            <a:avLst/>
          </a:prstGeom>
          <a:noFill/>
        </p:spPr>
      </p:pic>
      <p:pic>
        <p:nvPicPr>
          <p:cNvPr id="5122" name="Picture 2" descr="http://t0.gstatic.com/images?q=tbn:ANd9GcTmoe6hWyzeESTIPGNKWE47K6S4RO0AAPVUQHTsq80el4TZA23mAM0NiQ">
            <a:hlinkClick r:id="rId3"/>
          </p:cNvPr>
          <p:cNvPicPr>
            <a:picLocks noChangeAspect="1" noChangeArrowheads="1"/>
          </p:cNvPicPr>
          <p:nvPr/>
        </p:nvPicPr>
        <p:blipFill>
          <a:blip r:embed="rId4" cstate="print"/>
          <a:srcRect/>
          <a:stretch>
            <a:fillRect/>
          </a:stretch>
        </p:blipFill>
        <p:spPr bwMode="auto">
          <a:xfrm>
            <a:off x="2057400" y="3962400"/>
            <a:ext cx="1619999" cy="2286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buNone/>
            </a:pPr>
            <a:r>
              <a:rPr lang="en-US" dirty="0" smtClean="0"/>
              <a:t>    Some of Odysseus's men and himself hid inside the horse. They </a:t>
            </a:r>
            <a:r>
              <a:rPr lang="en-US" dirty="0" smtClean="0"/>
              <a:t>left the </a:t>
            </a:r>
            <a:r>
              <a:rPr lang="en-US" dirty="0" smtClean="0"/>
              <a:t>horse on the island of Troy</a:t>
            </a:r>
            <a:r>
              <a:rPr lang="en-US" dirty="0" smtClean="0"/>
              <a:t>. The rest of the army sailed away.</a:t>
            </a:r>
            <a:endParaRPr lang="en-US" dirty="0"/>
          </a:p>
        </p:txBody>
      </p:sp>
      <p:pic>
        <p:nvPicPr>
          <p:cNvPr id="5121" name="Picture 1" descr="C:\Documents and Settings\610331470\Local Settings\Temporary Internet Files\Content.IE5\E2WN4DTP\MC900055068[1].wmf"/>
          <p:cNvPicPr>
            <a:picLocks noChangeAspect="1" noChangeArrowheads="1"/>
          </p:cNvPicPr>
          <p:nvPr/>
        </p:nvPicPr>
        <p:blipFill>
          <a:blip r:embed="rId2" cstate="print"/>
          <a:srcRect/>
          <a:stretch>
            <a:fillRect/>
          </a:stretch>
        </p:blipFill>
        <p:spPr bwMode="auto">
          <a:xfrm>
            <a:off x="4876800" y="2971800"/>
            <a:ext cx="3681743" cy="344333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229600" cy="4526280"/>
          </a:xfrm>
        </p:spPr>
        <p:txBody>
          <a:bodyPr/>
          <a:lstStyle/>
          <a:p>
            <a:pPr>
              <a:buNone/>
            </a:pPr>
            <a:r>
              <a:rPr lang="en-US" dirty="0" smtClean="0"/>
              <a:t>    The Greeks acted like they gave up and the Trojans </a:t>
            </a:r>
            <a:r>
              <a:rPr lang="en-US" dirty="0" smtClean="0"/>
              <a:t>had won. They pretended to sail home </a:t>
            </a:r>
            <a:r>
              <a:rPr lang="en-US" dirty="0" smtClean="0"/>
              <a:t>but </a:t>
            </a:r>
            <a:endParaRPr lang="en-US" dirty="0" smtClean="0"/>
          </a:p>
          <a:p>
            <a:pPr>
              <a:buNone/>
            </a:pPr>
            <a:r>
              <a:rPr lang="en-US" dirty="0" smtClean="0"/>
              <a:t> </a:t>
            </a:r>
            <a:r>
              <a:rPr lang="en-US" dirty="0" smtClean="0"/>
              <a:t>  </a:t>
            </a:r>
            <a:r>
              <a:rPr lang="en-US" dirty="0" smtClean="0"/>
              <a:t>they </a:t>
            </a:r>
            <a:r>
              <a:rPr lang="en-US" dirty="0" smtClean="0"/>
              <a:t>really didn’t.</a:t>
            </a:r>
            <a:endParaRPr lang="en-US" dirty="0"/>
          </a:p>
        </p:txBody>
      </p:sp>
      <p:pic>
        <p:nvPicPr>
          <p:cNvPr id="4098" name="Picture 2" descr="http://edsitement.neh.gov/sites/default/files/Greek_Fleet.jpg"/>
          <p:cNvPicPr>
            <a:picLocks noChangeAspect="1" noChangeArrowheads="1"/>
          </p:cNvPicPr>
          <p:nvPr/>
        </p:nvPicPr>
        <p:blipFill>
          <a:blip r:embed="rId3" cstate="print"/>
          <a:srcRect/>
          <a:stretch>
            <a:fillRect/>
          </a:stretch>
        </p:blipFill>
        <p:spPr bwMode="auto">
          <a:xfrm>
            <a:off x="4114800" y="2975458"/>
            <a:ext cx="5029200" cy="3882542"/>
          </a:xfrm>
          <a:prstGeom prst="rect">
            <a:avLst/>
          </a:prstGeom>
          <a:noFill/>
        </p:spPr>
      </p:pic>
      <p:pic>
        <p:nvPicPr>
          <p:cNvPr id="5" name="MS900069624[1].wav">
            <a:hlinkClick r:id="" action="ppaction://media"/>
          </p:cNvPr>
          <p:cNvPicPr>
            <a:picLocks noRot="1" noChangeAspect="1"/>
          </p:cNvPicPr>
          <p:nvPr>
            <a:wavAudioFile r:embed="rId1" name="MS900069624[1].wav"/>
          </p:nvPr>
        </p:nvPicPr>
        <p:blipFill>
          <a:blip r:embed="rId4" cstate="print"/>
          <a:stretch>
            <a:fillRect/>
          </a:stretch>
        </p:blipFill>
        <p:spPr>
          <a:xfrm>
            <a:off x="1676400" y="5562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899"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The Trojans took it as a winning trophy and rolled it in the city.</a:t>
            </a:r>
            <a:endParaRPr lang="en-US" dirty="0"/>
          </a:p>
        </p:txBody>
      </p:sp>
      <p:pic>
        <p:nvPicPr>
          <p:cNvPr id="3074" name="Picture 2" descr="http://www.cgsociety.org/press_releases/2004_5/MPC/troy3.jpg"/>
          <p:cNvPicPr>
            <a:picLocks noChangeAspect="1" noChangeArrowheads="1"/>
          </p:cNvPicPr>
          <p:nvPr/>
        </p:nvPicPr>
        <p:blipFill>
          <a:blip r:embed="rId2" cstate="print"/>
          <a:srcRect/>
          <a:stretch>
            <a:fillRect/>
          </a:stretch>
        </p:blipFill>
        <p:spPr bwMode="auto">
          <a:xfrm>
            <a:off x="0" y="2743200"/>
            <a:ext cx="9144000" cy="4114800"/>
          </a:xfrm>
          <a:prstGeom prst="rect">
            <a:avLst/>
          </a:prstGeom>
          <a:noFill/>
        </p:spPr>
      </p:pic>
      <p:pic>
        <p:nvPicPr>
          <p:cNvPr id="3075" name="Picture 3" descr="C:\Documents and Settings\610331470\Local Settings\Temporary Internet Files\Content.IE5\ZAGZ0NZ6\MC900055068[1].wmf"/>
          <p:cNvPicPr>
            <a:picLocks noChangeAspect="1" noChangeArrowheads="1"/>
          </p:cNvPicPr>
          <p:nvPr/>
        </p:nvPicPr>
        <p:blipFill>
          <a:blip r:embed="rId3" cstate="print"/>
          <a:srcRect/>
          <a:stretch>
            <a:fillRect/>
          </a:stretch>
        </p:blipFill>
        <p:spPr bwMode="auto">
          <a:xfrm>
            <a:off x="990600" y="3414665"/>
            <a:ext cx="3681743" cy="3443335"/>
          </a:xfrm>
          <a:prstGeom prst="rect">
            <a:avLst/>
          </a:prstGeom>
          <a:noFill/>
        </p:spPr>
      </p:pic>
      <p:sp>
        <p:nvSpPr>
          <p:cNvPr id="3076" name="PubOvalCallout"/>
          <p:cNvSpPr>
            <a:spLocks noEditPoints="1" noChangeArrowheads="1"/>
          </p:cNvSpPr>
          <p:nvPr/>
        </p:nvSpPr>
        <p:spPr bwMode="auto">
          <a:xfrm>
            <a:off x="1371600" y="2590800"/>
            <a:ext cx="2362200" cy="21336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dirty="0"/>
          </a:p>
        </p:txBody>
      </p:sp>
      <p:sp>
        <p:nvSpPr>
          <p:cNvPr id="3077" name="PubOvalCallout"/>
          <p:cNvSpPr>
            <a:spLocks noEditPoints="1" noChangeArrowheads="1"/>
          </p:cNvSpPr>
          <p:nvPr/>
        </p:nvSpPr>
        <p:spPr bwMode="auto">
          <a:xfrm>
            <a:off x="4876800" y="4038600"/>
            <a:ext cx="2632075" cy="20574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dirty="0"/>
          </a:p>
        </p:txBody>
      </p:sp>
      <p:sp>
        <p:nvSpPr>
          <p:cNvPr id="9" name="TextBox 8"/>
          <p:cNvSpPr txBox="1"/>
          <p:nvPr/>
        </p:nvSpPr>
        <p:spPr>
          <a:xfrm>
            <a:off x="5334000" y="4343400"/>
            <a:ext cx="1828800" cy="1200329"/>
          </a:xfrm>
          <a:prstGeom prst="rect">
            <a:avLst/>
          </a:prstGeom>
          <a:noFill/>
        </p:spPr>
        <p:txBody>
          <a:bodyPr wrap="square" rtlCol="0">
            <a:spAutoFit/>
          </a:bodyPr>
          <a:lstStyle/>
          <a:p>
            <a:r>
              <a:rPr lang="en-US" dirty="0" smtClean="0">
                <a:solidFill>
                  <a:srgbClr val="C00000"/>
                </a:solidFill>
              </a:rPr>
              <a:t>What a great present. This is the perfect winning trophy.</a:t>
            </a:r>
            <a:endParaRPr lang="en-US" dirty="0">
              <a:solidFill>
                <a:srgbClr val="C00000"/>
              </a:solidFill>
            </a:endParaRPr>
          </a:p>
        </p:txBody>
      </p:sp>
      <p:sp>
        <p:nvSpPr>
          <p:cNvPr id="13" name="TextBox 12"/>
          <p:cNvSpPr txBox="1"/>
          <p:nvPr/>
        </p:nvSpPr>
        <p:spPr>
          <a:xfrm>
            <a:off x="1905000" y="2971800"/>
            <a:ext cx="1600200" cy="1200329"/>
          </a:xfrm>
          <a:prstGeom prst="rect">
            <a:avLst/>
          </a:prstGeom>
          <a:noFill/>
        </p:spPr>
        <p:txBody>
          <a:bodyPr wrap="square" rtlCol="0">
            <a:spAutoFit/>
          </a:bodyPr>
          <a:lstStyle/>
          <a:p>
            <a:r>
              <a:rPr lang="en-US" dirty="0" smtClean="0">
                <a:solidFill>
                  <a:srgbClr val="C00000"/>
                </a:solidFill>
              </a:rPr>
              <a:t>Ha Ha They will never find us in </a:t>
            </a:r>
            <a:r>
              <a:rPr lang="en-US" dirty="0" smtClean="0">
                <a:solidFill>
                  <a:srgbClr val="C00000"/>
                </a:solidFill>
              </a:rPr>
              <a:t>here.</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526280"/>
          </a:xfrm>
        </p:spPr>
        <p:txBody>
          <a:bodyPr/>
          <a:lstStyle/>
          <a:p>
            <a:pPr>
              <a:buNone/>
            </a:pPr>
            <a:r>
              <a:rPr lang="en-US" dirty="0" smtClean="0"/>
              <a:t>    When everybody went to bed Odysseus and his men jumped out the horse  and they opened the gates for the people on the boats. Then they killed all of the Trojans.</a:t>
            </a:r>
            <a:endParaRPr lang="en-US" dirty="0"/>
          </a:p>
        </p:txBody>
      </p:sp>
      <p:pic>
        <p:nvPicPr>
          <p:cNvPr id="2050" name="Picture 2" descr="http://www.legaljuice.com/sleeping%20bed%20person%20sleep%20asleep%20sound%20fast.png"/>
          <p:cNvPicPr>
            <a:picLocks noChangeAspect="1" noChangeArrowheads="1"/>
          </p:cNvPicPr>
          <p:nvPr/>
        </p:nvPicPr>
        <p:blipFill>
          <a:blip r:embed="rId3" cstate="print"/>
          <a:srcRect/>
          <a:stretch>
            <a:fillRect/>
          </a:stretch>
        </p:blipFill>
        <p:spPr bwMode="auto">
          <a:xfrm>
            <a:off x="6019800" y="4026694"/>
            <a:ext cx="3124200" cy="2831306"/>
          </a:xfrm>
          <a:prstGeom prst="rect">
            <a:avLst/>
          </a:prstGeom>
          <a:noFill/>
        </p:spPr>
      </p:pic>
      <p:sp>
        <p:nvSpPr>
          <p:cNvPr id="2051" name="PubOvalCallout"/>
          <p:cNvSpPr>
            <a:spLocks noEditPoints="1" noChangeArrowheads="1"/>
          </p:cNvSpPr>
          <p:nvPr/>
        </p:nvSpPr>
        <p:spPr bwMode="auto">
          <a:xfrm>
            <a:off x="6400800" y="3962400"/>
            <a:ext cx="1295400" cy="990600"/>
          </a:xfrm>
          <a:custGeom>
            <a:avLst/>
            <a:gdLst>
              <a:gd name="G0" fmla="+- 0 0 0"/>
              <a:gd name="G1" fmla="+- 10766 0 0"/>
              <a:gd name="T0" fmla="*/ 10800 w 21600"/>
              <a:gd name="T1" fmla="*/ 0 h 21600"/>
              <a:gd name="T2" fmla="*/ 0 w 21600"/>
              <a:gd name="T3" fmla="*/ 8105 h 21600"/>
              <a:gd name="T4" fmla="*/ 10766 w 21600"/>
              <a:gd name="T5" fmla="*/ 21600 h 21600"/>
              <a:gd name="T6" fmla="*/ 10800 w 21600"/>
              <a:gd name="T7" fmla="*/ 16210 h 21600"/>
              <a:gd name="T8" fmla="*/ 21600 w 21600"/>
              <a:gd name="T9" fmla="*/ 8105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t>ZZZZZ!</a:t>
            </a:r>
          </a:p>
          <a:p>
            <a:endParaRPr lang="en-US" dirty="0"/>
          </a:p>
        </p:txBody>
      </p:sp>
      <p:pic>
        <p:nvPicPr>
          <p:cNvPr id="10" name="MS900069746[1].wav">
            <a:hlinkClick r:id="" action="ppaction://media"/>
          </p:cNvPr>
          <p:cNvPicPr>
            <a:picLocks noRot="1" noChangeAspect="1"/>
          </p:cNvPicPr>
          <p:nvPr>
            <a:wavAudioFile r:embed="rId1" name="MS900069746[1].wav"/>
          </p:nvPr>
        </p:nvPicPr>
        <p:blipFill>
          <a:blip r:embed="rId4" cstate="print"/>
          <a:stretch>
            <a:fillRect/>
          </a:stretch>
        </p:blipFill>
        <p:spPr>
          <a:xfrm>
            <a:off x="1066800" y="5638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41" fill="hold"/>
                                        <p:tgtEl>
                                          <p:spTgt spid="10"/>
                                        </p:tgtEl>
                                      </p:cBhvr>
                                    </p:cmd>
                                  </p:childTnLst>
                                </p:cTn>
                              </p:par>
                            </p:childTnLst>
                          </p:cTn>
                        </p:par>
                      </p:childTnLst>
                    </p:cTn>
                  </p:par>
                </p:childTnLst>
              </p:cTn>
              <p:nextCondLst>
                <p:cond evt="onClick" delay="0">
                  <p:tgtEl>
                    <p:spTgt spid="1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219</TotalTime>
  <Words>196</Words>
  <Application>Microsoft Office PowerPoint</Application>
  <PresentationFormat>On-screen Show (4:3)</PresentationFormat>
  <Paragraphs>19</Paragraphs>
  <Slides>7</Slides>
  <Notes>0</Notes>
  <HiddenSlides>0</HiddenSlides>
  <MMClips>2</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Foundry</vt:lpstr>
      <vt:lpstr>Trojan Horse</vt:lpstr>
      <vt:lpstr>Slide 2</vt:lpstr>
      <vt:lpstr>Slide 3</vt:lpstr>
      <vt:lpstr> </vt:lpstr>
      <vt:lpstr>Slide 5</vt:lpstr>
      <vt:lpstr>Slide 6</vt:lpstr>
      <vt:lpstr>Slide 7</vt:lpstr>
    </vt:vector>
  </TitlesOfParts>
  <Company>Cortland City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Trojan Horse</dc:title>
  <dc:creator>Cortland City School District</dc:creator>
  <cp:lastModifiedBy>Cortland City School District</cp:lastModifiedBy>
  <cp:revision>46</cp:revision>
  <dcterms:created xsi:type="dcterms:W3CDTF">2012-01-25T18:22:19Z</dcterms:created>
  <dcterms:modified xsi:type="dcterms:W3CDTF">2012-01-27T18:52:31Z</dcterms:modified>
</cp:coreProperties>
</file>